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docx" ContentType="application/vnd.openxmlformats-officedocument.wordprocessingml.document"/>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61" r:id="rId3"/>
    <p:sldId id="257" r:id="rId4"/>
    <p:sldId id="296" r:id="rId5"/>
    <p:sldId id="293" r:id="rId6"/>
    <p:sldId id="259" r:id="rId7"/>
    <p:sldId id="262" r:id="rId8"/>
    <p:sldId id="292" r:id="rId9"/>
    <p:sldId id="294" r:id="rId10"/>
    <p:sldId id="307" r:id="rId11"/>
    <p:sldId id="276" r:id="rId12"/>
    <p:sldId id="264" r:id="rId13"/>
    <p:sldId id="265" r:id="rId14"/>
    <p:sldId id="308" r:id="rId15"/>
    <p:sldId id="266" r:id="rId16"/>
    <p:sldId id="279" r:id="rId17"/>
    <p:sldId id="268" r:id="rId18"/>
    <p:sldId id="270" r:id="rId19"/>
    <p:sldId id="291" r:id="rId20"/>
    <p:sldId id="290" r:id="rId21"/>
    <p:sldId id="309" r:id="rId22"/>
    <p:sldId id="289" r:id="rId23"/>
    <p:sldId id="288" r:id="rId24"/>
    <p:sldId id="310" r:id="rId25"/>
    <p:sldId id="303" r:id="rId26"/>
    <p:sldId id="304" r:id="rId27"/>
    <p:sldId id="306" r:id="rId28"/>
    <p:sldId id="311" r:id="rId29"/>
    <p:sldId id="312" r:id="rId30"/>
    <p:sldId id="313" r:id="rId31"/>
    <p:sldId id="285" r:id="rId32"/>
    <p:sldId id="275" r:id="rId33"/>
    <p:sldId id="298" r:id="rId34"/>
    <p:sldId id="299" r:id="rId35"/>
    <p:sldId id="26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021" autoAdjust="0"/>
  </p:normalViewPr>
  <p:slideViewPr>
    <p:cSldViewPr>
      <p:cViewPr>
        <p:scale>
          <a:sx n="60" d="100"/>
          <a:sy n="60" d="100"/>
        </p:scale>
        <p:origin x="-3084" y="-3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image" Target="../media/image1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099927B-A9F6-448A-AFEA-E0069338F663}" type="datetimeFigureOut">
              <a:rPr lang="en-US" smtClean="0"/>
              <a:pPr/>
              <a:t>11/1/2011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00A8A85-E4F7-4691-8CD5-4C0248945AA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70723E-D1AA-43CB-9968-BD1386D9D2D1}" type="datetimeFigureOut">
              <a:rPr lang="en-US" smtClean="0"/>
              <a:pPr/>
              <a:t>11/1/2011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73E4FA-DC9D-48FE-809B-A03DD776CF6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6</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26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27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28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29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14350" indent="-514350">
              <a:buFont typeface="+mj-lt"/>
              <a:buAutoNum type="arabicPeriod"/>
            </a:pPr>
            <a:endParaRPr lang="en-US" dirty="0" smtClean="0"/>
          </a:p>
          <a:p>
            <a:pPr marL="514350" indent="-514350">
              <a:buFont typeface="+mj-lt"/>
              <a:buAutoNum type="arabicPeriod"/>
            </a:pPr>
            <a:r>
              <a:rPr lang="en-US" dirty="0" smtClean="0"/>
              <a:t>Use of Confidence Intervals</a:t>
            </a:r>
          </a:p>
          <a:p>
            <a:pPr marL="514350" indent="-514350">
              <a:buFont typeface="+mj-lt"/>
              <a:buAutoNum type="arabicPeriod"/>
            </a:pPr>
            <a:endParaRPr lang="en-US" dirty="0" smtClean="0"/>
          </a:p>
          <a:p>
            <a:pPr marL="514350" indent="-514350">
              <a:buFont typeface="+mj-lt"/>
              <a:buAutoNum type="arabicPeriod"/>
            </a:pPr>
            <a:r>
              <a:rPr lang="en-US" dirty="0" smtClean="0"/>
              <a:t>Use the actual units in dose spacing in estimating this curve</a:t>
            </a:r>
          </a:p>
          <a:p>
            <a:endParaRPr lang="en-US" dirty="0" smtClean="0"/>
          </a:p>
          <a:p>
            <a:r>
              <a:rPr lang="en-US" dirty="0" smtClean="0"/>
              <a:t>CI</a:t>
            </a:r>
          </a:p>
          <a:p>
            <a:r>
              <a:rPr lang="en-US" dirty="0" smtClean="0"/>
              <a:t> at </a:t>
            </a:r>
          </a:p>
          <a:p>
            <a:r>
              <a:rPr lang="en-US" dirty="0" smtClean="0"/>
              <a:t>dose 1 (0,0.32)</a:t>
            </a:r>
          </a:p>
          <a:p>
            <a:r>
              <a:rPr lang="en-US" dirty="0" smtClean="0"/>
              <a:t>Dose 2 (0,0.42)</a:t>
            </a:r>
          </a:p>
          <a:p>
            <a:r>
              <a:rPr lang="en-US" dirty="0" smtClean="0"/>
              <a:t>dose 3 (0.09,0.66)</a:t>
            </a:r>
          </a:p>
          <a:p>
            <a:r>
              <a:rPr lang="en-US" dirty="0" smtClean="0"/>
              <a:t> dose 4 (0.17,0.81)</a:t>
            </a:r>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31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34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C073E4FA-DC9D-48FE-809B-A03DD776CF65}" type="slidenum">
              <a:rPr lang="en-US" smtClean="0"/>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17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US" dirty="0" smtClean="0"/>
              <a:t>As described by </a:t>
            </a:r>
            <a:r>
              <a:rPr lang="en-US" dirty="0" err="1" smtClean="0"/>
              <a:t>Korn</a:t>
            </a:r>
            <a:endParaRPr lang="en-US" dirty="0" smtClean="0"/>
          </a:p>
          <a:p>
            <a:pPr marL="228600" indent="-228600">
              <a:buAutoNum type="arabicPeriod"/>
            </a:pPr>
            <a:r>
              <a:rPr lang="en-US" dirty="0" smtClean="0"/>
              <a:t>As in CRM MLE based on paper</a:t>
            </a:r>
          </a:p>
          <a:p>
            <a:pPr marL="228600" indent="-228600">
              <a:buAutoNum type="arabicPeriod"/>
            </a:pPr>
            <a:r>
              <a:rPr lang="en-US" dirty="0" smtClean="0"/>
              <a:t>As in O’Quigley 2006 retro </a:t>
            </a:r>
            <a:r>
              <a:rPr lang="en-US" dirty="0" err="1" smtClean="0"/>
              <a:t>crm</a:t>
            </a:r>
            <a:r>
              <a:rPr lang="en-US" dirty="0" smtClean="0"/>
              <a:t> paper</a:t>
            </a:r>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18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73E4FA-DC9D-48FE-809B-A03DD776CF65}"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EB5F56-AA38-4915-B1A0-2CF04E016B73}"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B5F56-AA38-4915-B1A0-2CF04E016B73}"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B5F56-AA38-4915-B1A0-2CF04E016B73}"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B5F56-AA38-4915-B1A0-2CF04E016B73}"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EB5F56-AA38-4915-B1A0-2CF04E016B73}" type="datetimeFigureOut">
              <a:rPr lang="en-US" smtClean="0"/>
              <a:pPr/>
              <a:t>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EB5F56-AA38-4915-B1A0-2CF04E016B73}" type="datetimeFigureOut">
              <a:rPr lang="en-US" smtClean="0"/>
              <a:pPr/>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EB5F56-AA38-4915-B1A0-2CF04E016B73}" type="datetimeFigureOut">
              <a:rPr lang="en-US" smtClean="0"/>
              <a:pPr/>
              <a:t>11/1/2011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EB5F56-AA38-4915-B1A0-2CF04E016B73}" type="datetimeFigureOut">
              <a:rPr lang="en-US" smtClean="0"/>
              <a:pPr/>
              <a:t>11/1/2011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B5F56-AA38-4915-B1A0-2CF04E016B73}" type="datetimeFigureOut">
              <a:rPr lang="en-US" smtClean="0"/>
              <a:pPr/>
              <a:t>11/1/2011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EB5F56-AA38-4915-B1A0-2CF04E016B73}" type="datetimeFigureOut">
              <a:rPr lang="en-US" smtClean="0"/>
              <a:pPr/>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EB5F56-AA38-4915-B1A0-2CF04E016B73}" type="datetimeFigureOut">
              <a:rPr lang="en-US" smtClean="0"/>
              <a:pPr/>
              <a:t>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1DAE1B-BC25-4B63-9CB7-06511AE29D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B5F56-AA38-4915-B1A0-2CF04E016B73}" type="datetimeFigureOut">
              <a:rPr lang="en-US" smtClean="0"/>
              <a:pPr/>
              <a:t>11/1/2011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AE1B-BC25-4B63-9CB7-06511AE29D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package" Target="../embeddings/Microsoft_Office_Word_Document3.docx"/><Relationship Id="rId5" Type="http://schemas.openxmlformats.org/officeDocument/2006/relationships/package" Target="../embeddings/Microsoft_Office_Word_Document2.docx"/><Relationship Id="rId4" Type="http://schemas.openxmlformats.org/officeDocument/2006/relationships/package" Target="../embeddings/Microsoft_Office_Word_Document1.docx"/></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Microsoft_Office_Word_Document4.docx"/></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772400" cy="1470025"/>
          </a:xfrm>
        </p:spPr>
        <p:txBody>
          <a:bodyPr>
            <a:normAutofit fontScale="90000"/>
          </a:bodyPr>
          <a:lstStyle/>
          <a:p>
            <a:r>
              <a:rPr lang="en-US" dirty="0" smtClean="0"/>
              <a:t>Estimating the dose-toxicity curve from completed Phase I studies</a:t>
            </a:r>
            <a:endParaRPr lang="en-US" dirty="0"/>
          </a:p>
        </p:txBody>
      </p:sp>
      <p:sp>
        <p:nvSpPr>
          <p:cNvPr id="3" name="Subtitle 2"/>
          <p:cNvSpPr>
            <a:spLocks noGrp="1"/>
          </p:cNvSpPr>
          <p:nvPr>
            <p:ph type="subTitle" idx="1"/>
          </p:nvPr>
        </p:nvSpPr>
        <p:spPr>
          <a:xfrm>
            <a:off x="228600" y="2971800"/>
            <a:ext cx="8458200" cy="3886200"/>
          </a:xfrm>
        </p:spPr>
        <p:txBody>
          <a:bodyPr>
            <a:normAutofit/>
          </a:bodyPr>
          <a:lstStyle/>
          <a:p>
            <a:endParaRPr lang="en-US" dirty="0"/>
          </a:p>
          <a:p>
            <a:r>
              <a:rPr lang="en-US" dirty="0" smtClean="0">
                <a:solidFill>
                  <a:schemeClr val="tx1"/>
                </a:solidFill>
              </a:rPr>
              <a:t>Alexia Iasonos, </a:t>
            </a:r>
          </a:p>
          <a:p>
            <a:r>
              <a:rPr lang="en-US" dirty="0" smtClean="0">
                <a:solidFill>
                  <a:schemeClr val="tx1"/>
                </a:solidFill>
              </a:rPr>
              <a:t>Irina Ostrovnaya</a:t>
            </a:r>
          </a:p>
          <a:p>
            <a:r>
              <a:rPr lang="en-US" dirty="0" smtClean="0">
                <a:solidFill>
                  <a:schemeClr val="tx1"/>
                </a:solidFill>
              </a:rPr>
              <a:t>Department of Biostatistics</a:t>
            </a:r>
          </a:p>
          <a:p>
            <a:r>
              <a:rPr lang="en-US" dirty="0" smtClean="0">
                <a:solidFill>
                  <a:schemeClr val="tx1"/>
                </a:solidFill>
              </a:rPr>
              <a:t>Memorial Sloan Kettering Cancer Center</a:t>
            </a:r>
          </a:p>
          <a:p>
            <a:pPr algn="r"/>
            <a:r>
              <a:rPr lang="en-US" sz="2000" dirty="0" smtClean="0">
                <a:solidFill>
                  <a:schemeClr val="tx1"/>
                </a:solidFill>
              </a:rPr>
              <a:t>   </a:t>
            </a:r>
          </a:p>
          <a:p>
            <a:pPr algn="r"/>
            <a:r>
              <a:rPr lang="en-US" sz="2000" dirty="0" smtClean="0">
                <a:solidFill>
                  <a:schemeClr val="tx1"/>
                </a:solidFill>
              </a:rPr>
              <a:t>CRM Workshop, October 2009</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7"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56" name="Picture 8"/>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8600" y="228600"/>
            <a:ext cx="2928471" cy="1066800"/>
          </a:xfrm>
          <a:prstGeom prst="rect">
            <a:avLst/>
          </a:prstGeom>
          <a:noFill/>
        </p:spPr>
      </p:pic>
      <p:sp>
        <p:nvSpPr>
          <p:cNvPr id="78859"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58"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28600" y="1295400"/>
            <a:ext cx="6705600" cy="609600"/>
          </a:xfrm>
          <a:prstGeom prst="rect">
            <a:avLst/>
          </a:prstGeom>
          <a:noFill/>
        </p:spPr>
      </p:pic>
      <p:sp>
        <p:nvSpPr>
          <p:cNvPr id="7886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61"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04800" y="2133600"/>
            <a:ext cx="3120390" cy="533400"/>
          </a:xfrm>
          <a:prstGeom prst="rect">
            <a:avLst/>
          </a:prstGeom>
          <a:noFill/>
        </p:spPr>
      </p:pic>
      <p:sp>
        <p:nvSpPr>
          <p:cNvPr id="42" name="TextBox 41"/>
          <p:cNvSpPr txBox="1"/>
          <p:nvPr/>
        </p:nvSpPr>
        <p:spPr>
          <a:xfrm>
            <a:off x="457200" y="3124200"/>
            <a:ext cx="7239000" cy="3323987"/>
          </a:xfrm>
          <a:prstGeom prst="rect">
            <a:avLst/>
          </a:prstGeom>
          <a:noFill/>
        </p:spPr>
        <p:txBody>
          <a:bodyPr wrap="square" rtlCol="0">
            <a:spAutoFit/>
          </a:bodyPr>
          <a:lstStyle/>
          <a:p>
            <a:r>
              <a:rPr lang="en-US" sz="2400" dirty="0" smtClean="0"/>
              <a:t>The weights       are obtained by simulations and correspond to the percentage of patients CRM would have assigned to dose </a:t>
            </a:r>
            <a:r>
              <a:rPr lang="en-US" sz="2400" i="1" dirty="0" err="1" smtClean="0"/>
              <a:t>i</a:t>
            </a:r>
            <a:r>
              <a:rPr lang="en-US" sz="2400" i="1" dirty="0" smtClean="0"/>
              <a:t> </a:t>
            </a:r>
            <a:r>
              <a:rPr lang="en-US" sz="2400" dirty="0" smtClean="0"/>
              <a:t>.  </a:t>
            </a:r>
          </a:p>
          <a:p>
            <a:r>
              <a:rPr lang="en-US" sz="2400" dirty="0" smtClean="0"/>
              <a:t>A large number of CRM trials of size      are simulated using                      as the true toxicity rates, where        are the observed toxicity rates from the existing trial.</a:t>
            </a:r>
          </a:p>
          <a:p>
            <a:endParaRPr lang="en-US" dirty="0" smtClean="0"/>
          </a:p>
          <a:p>
            <a:r>
              <a:rPr lang="en-US" sz="2400" dirty="0" smtClean="0"/>
              <a:t>Weights depend on which CRM you use (cohorts or not)</a:t>
            </a:r>
          </a:p>
          <a:p>
            <a:endParaRPr lang="en-US" sz="2400" dirty="0"/>
          </a:p>
        </p:txBody>
      </p:sp>
      <p:sp>
        <p:nvSpPr>
          <p:cNvPr id="78887" name="Rectangle 3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86" name="Picture 38"/>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133600" y="3124200"/>
            <a:ext cx="301793" cy="409575"/>
          </a:xfrm>
          <a:prstGeom prst="rect">
            <a:avLst/>
          </a:prstGeom>
          <a:noFill/>
        </p:spPr>
      </p:pic>
      <p:sp>
        <p:nvSpPr>
          <p:cNvPr id="78888" name="Rectangle 40"/>
          <p:cNvSpPr>
            <a:spLocks noChangeArrowheads="1"/>
          </p:cNvSpPr>
          <p:nvPr/>
        </p:nvSpPr>
        <p:spPr bwMode="auto">
          <a:xfrm>
            <a:off x="0" y="1809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1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8890" name="Rectangle 4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89" name="Picture 41"/>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1600" y="4648200"/>
            <a:ext cx="1183005" cy="342900"/>
          </a:xfrm>
          <a:prstGeom prst="rect">
            <a:avLst/>
          </a:prstGeom>
          <a:noFill/>
        </p:spPr>
      </p:pic>
      <p:sp>
        <p:nvSpPr>
          <p:cNvPr id="78892" name="Rectangle 4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91" name="Picture 43"/>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705600" y="4648200"/>
            <a:ext cx="295275" cy="393700"/>
          </a:xfrm>
          <a:prstGeom prst="rect">
            <a:avLst/>
          </a:prstGeom>
          <a:noFill/>
        </p:spPr>
      </p:pic>
      <p:sp>
        <p:nvSpPr>
          <p:cNvPr id="78893" name="Rectangle 45"/>
          <p:cNvSpPr>
            <a:spLocks noChangeArrowheads="1"/>
          </p:cNvSpPr>
          <p:nvPr/>
        </p:nvSpPr>
        <p:spPr bwMode="auto">
          <a:xfrm>
            <a:off x="0" y="1905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1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8895" name="Rectangle 4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8894" name="Picture 46"/>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5029200" y="4191000"/>
            <a:ext cx="216569" cy="457200"/>
          </a:xfrm>
          <a:prstGeom prst="rect">
            <a:avLst/>
          </a:prstGeom>
          <a:noFill/>
        </p:spPr>
      </p:pic>
      <p:sp>
        <p:nvSpPr>
          <p:cNvPr id="614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41" name="Picture 1"/>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4191000" y="2209800"/>
            <a:ext cx="1864895" cy="381000"/>
          </a:xfrm>
          <a:prstGeom prst="rect">
            <a:avLst/>
          </a:prstGeom>
          <a:noFill/>
        </p:spPr>
      </p:pic>
      <p:sp>
        <p:nvSpPr>
          <p:cNvPr id="614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61443" name="Picture 3"/>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3886200" y="609600"/>
            <a:ext cx="1245770" cy="33337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4036" y="-381000"/>
            <a:ext cx="9139964" cy="77294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ctr">
              <a:buNone/>
            </a:pPr>
            <a:r>
              <a:rPr lang="en-US" dirty="0" smtClean="0"/>
              <a:t>Message:</a:t>
            </a:r>
          </a:p>
          <a:p>
            <a:r>
              <a:rPr lang="en-US" dirty="0" smtClean="0"/>
              <a:t>The  trials followed a modified 3+3 design; MTD not based on the 3+3 algorithm</a:t>
            </a:r>
          </a:p>
          <a:p>
            <a:pPr>
              <a:buNone/>
            </a:pPr>
            <a:endParaRPr lang="en-US" dirty="0" smtClean="0"/>
          </a:p>
          <a:p>
            <a:r>
              <a:rPr lang="en-US" dirty="0" smtClean="0"/>
              <a:t>The two methods result in the same MTD but different patient/doses allocation ratio</a:t>
            </a:r>
          </a:p>
          <a:p>
            <a:endParaRPr lang="en-US" dirty="0" smtClean="0"/>
          </a:p>
          <a:p>
            <a:pPr lvl="2">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smtClean="0"/>
              <a:t>To estimate the dose-toxicity curve based on available data from a completed trial</a:t>
            </a:r>
          </a:p>
          <a:p>
            <a:endParaRPr lang="en-US" dirty="0" smtClean="0"/>
          </a:p>
          <a:p>
            <a:r>
              <a:rPr lang="en-US" dirty="0" smtClean="0"/>
              <a:t>To evaluate the proposed method in 3+3 simulated trials, and compare it to retro-CRM</a:t>
            </a:r>
          </a:p>
          <a:p>
            <a:endParaRPr lang="en-US" dirty="0" smtClean="0"/>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09538" y="1214438"/>
            <a:ext cx="8924925" cy="4429125"/>
          </a:xfrm>
          <a:prstGeom prst="rect">
            <a:avLst/>
          </a:prstGeom>
          <a:noFill/>
          <a:ln w="9525">
            <a:noFill/>
            <a:miter lim="800000"/>
            <a:headEnd/>
            <a:tailEnd/>
          </a:ln>
        </p:spPr>
      </p:pic>
      <p:sp>
        <p:nvSpPr>
          <p:cNvPr id="3" name="TextBox 2"/>
          <p:cNvSpPr txBox="1"/>
          <p:nvPr/>
        </p:nvSpPr>
        <p:spPr>
          <a:xfrm>
            <a:off x="533400" y="381000"/>
            <a:ext cx="7772400" cy="523220"/>
          </a:xfrm>
          <a:prstGeom prst="rect">
            <a:avLst/>
          </a:prstGeom>
          <a:noFill/>
        </p:spPr>
        <p:txBody>
          <a:bodyPr wrap="square" rtlCol="0">
            <a:spAutoFit/>
          </a:bodyPr>
          <a:lstStyle/>
          <a:p>
            <a:r>
              <a:rPr lang="en-US" sz="2800" dirty="0" smtClean="0"/>
              <a:t>Constrained Maximum Likelihood Estimation (CMLE)</a:t>
            </a:r>
            <a:endParaRPr lang="en-US" sz="2800" dirty="0"/>
          </a:p>
        </p:txBody>
      </p:sp>
      <p:sp>
        <p:nvSpPr>
          <p:cNvPr id="4" name="TextBox 3"/>
          <p:cNvSpPr txBox="1"/>
          <p:nvPr/>
        </p:nvSpPr>
        <p:spPr>
          <a:xfrm>
            <a:off x="228600" y="5791200"/>
            <a:ext cx="7696200" cy="646331"/>
          </a:xfrm>
          <a:prstGeom prst="rect">
            <a:avLst/>
          </a:prstGeom>
          <a:noFill/>
        </p:spPr>
        <p:txBody>
          <a:bodyPr wrap="square" rtlCol="0">
            <a:spAutoFit/>
          </a:bodyPr>
          <a:lstStyle/>
          <a:p>
            <a:r>
              <a:rPr lang="en-US" dirty="0" smtClean="0">
                <a:latin typeface="Times New Roman" pitchFamily="18" charset="0"/>
                <a:cs typeface="Times New Roman" pitchFamily="18" charset="0"/>
              </a:rPr>
              <a:t>There is no restriction on the toxicity rate at the first dose, </a:t>
            </a:r>
            <a:r>
              <a:rPr lang="en-US" i="1" dirty="0" smtClean="0">
                <a:latin typeface="Times New Roman" pitchFamily="18" charset="0"/>
                <a:cs typeface="Times New Roman" pitchFamily="18" charset="0"/>
              </a:rPr>
              <a:t>p</a:t>
            </a:r>
            <a:r>
              <a:rPr lang="en-US" i="1" baseline="-25000" dirty="0" smtClean="0">
                <a:latin typeface="Times New Roman" pitchFamily="18" charset="0"/>
                <a:cs typeface="Times New Roman" pitchFamily="18" charset="0"/>
              </a:rPr>
              <a:t>1</a:t>
            </a:r>
            <a:r>
              <a:rPr lang="en-US" i="1" dirty="0" smtClean="0">
                <a:latin typeface="Times New Roman" pitchFamily="18" charset="0"/>
                <a:cs typeface="Times New Roman" pitchFamily="18" charset="0"/>
              </a:rPr>
              <a:t>.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t>
            </a:r>
            <a:r>
              <a:rPr lang="en-US" dirty="0" smtClean="0"/>
              <a:t>onstrained </a:t>
            </a:r>
            <a:r>
              <a:rPr lang="en-US" dirty="0"/>
              <a:t>M</a:t>
            </a:r>
            <a:r>
              <a:rPr lang="en-US" dirty="0" smtClean="0"/>
              <a:t>aximum </a:t>
            </a:r>
            <a:r>
              <a:rPr lang="en-US" dirty="0"/>
              <a:t>L</a:t>
            </a:r>
            <a:r>
              <a:rPr lang="en-US" dirty="0" smtClean="0"/>
              <a:t>ikelihood</a:t>
            </a:r>
            <a:br>
              <a:rPr lang="en-US" dirty="0" smtClean="0"/>
            </a:br>
            <a:r>
              <a:rPr lang="en-US" dirty="0" smtClean="0"/>
              <a:t>CMLE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Use available data based on numerator and denominator separately , </a:t>
            </a:r>
            <a:r>
              <a:rPr lang="en-US" dirty="0" err="1" smtClean="0"/>
              <a:t>ie</a:t>
            </a:r>
            <a:r>
              <a:rPr lang="en-US" dirty="0" smtClean="0"/>
              <a:t>:</a:t>
            </a:r>
          </a:p>
          <a:p>
            <a:pPr>
              <a:buNone/>
            </a:pPr>
            <a:r>
              <a:rPr lang="en-US" dirty="0" smtClean="0"/>
              <a:t>     2/2, 3/3, or 6/6 has different implications </a:t>
            </a:r>
          </a:p>
          <a:p>
            <a:r>
              <a:rPr lang="en-US" dirty="0" smtClean="0"/>
              <a:t>We will have constraints as of how much can this curve increase between adjacent dose levels:</a:t>
            </a:r>
          </a:p>
          <a:p>
            <a:pPr lvl="1"/>
            <a:r>
              <a:rPr lang="en-US" dirty="0" smtClean="0"/>
              <a:t>MIN= it has to increase by at least MIN value (useful at doses where we obtain no DLTs)</a:t>
            </a:r>
          </a:p>
          <a:p>
            <a:pPr lvl="1"/>
            <a:r>
              <a:rPr lang="en-US" dirty="0" smtClean="0"/>
              <a:t>MAX= it cannot increase by more than MAX value (this downplays the 100% observed at last dose - often out of 1-2 pts , e.g. 1/1 or 2/2)</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sz="2800" smtClean="0"/>
              <a:t/>
            </a:r>
            <a:br>
              <a:rPr lang="en-US" sz="2800" smtClean="0"/>
            </a:br>
            <a:r>
              <a:rPr lang="en-US" sz="2800" smtClean="0"/>
              <a:t> Challenge: how to select MIN, MAX ? </a:t>
            </a:r>
            <a:br>
              <a:rPr lang="en-US" sz="2800" smtClean="0"/>
            </a:br>
            <a:r>
              <a:rPr lang="en-US" sz="2400" smtClean="0"/>
              <a:t> </a:t>
            </a:r>
            <a:r>
              <a:rPr lang="en-US" sz="2800" dirty="0" smtClean="0"/>
              <a:t>5 levels, MIN=target rate at MTD/5=0.25/5=0.05</a:t>
            </a:r>
            <a:br>
              <a:rPr lang="en-US" sz="2800" dirty="0" smtClean="0"/>
            </a:br>
            <a:r>
              <a:rPr lang="en-US" sz="2800" dirty="0" smtClean="0"/>
              <a:t>MAX=1/4=0.25</a:t>
            </a:r>
            <a:br>
              <a:rPr lang="en-US" sz="2800" dirty="0" smtClean="0"/>
            </a:br>
            <a:endParaRPr lang="en-US" sz="2800" dirty="0"/>
          </a:p>
        </p:txBody>
      </p:sp>
      <p:pic>
        <p:nvPicPr>
          <p:cNvPr id="2051" name="Picture 3"/>
          <p:cNvPicPr>
            <a:picLocks noChangeAspect="1" noChangeArrowheads="1"/>
          </p:cNvPicPr>
          <p:nvPr/>
        </p:nvPicPr>
        <p:blipFill>
          <a:blip r:embed="rId3" cstate="print"/>
          <a:srcRect/>
          <a:stretch>
            <a:fillRect/>
          </a:stretch>
        </p:blipFill>
        <p:spPr bwMode="auto">
          <a:xfrm>
            <a:off x="2209800" y="1676400"/>
            <a:ext cx="4933950" cy="49250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Constrained MLE</a:t>
            </a:r>
            <a:endParaRPr lang="en-US" dirty="0"/>
          </a:p>
        </p:txBody>
      </p:sp>
      <p:sp>
        <p:nvSpPr>
          <p:cNvPr id="3" name="Content Placeholder 2"/>
          <p:cNvSpPr>
            <a:spLocks noGrp="1"/>
          </p:cNvSpPr>
          <p:nvPr>
            <p:ph idx="1"/>
          </p:nvPr>
        </p:nvSpPr>
        <p:spPr>
          <a:xfrm>
            <a:off x="304800" y="1219200"/>
            <a:ext cx="8229600" cy="4525963"/>
          </a:xfrm>
        </p:spPr>
        <p:txBody>
          <a:bodyPr>
            <a:normAutofit fontScale="62500" lnSpcReduction="20000"/>
          </a:bodyPr>
          <a:lstStyle/>
          <a:p>
            <a:endParaRPr lang="en-US" sz="3400" dirty="0" smtClean="0"/>
          </a:p>
          <a:p>
            <a:r>
              <a:rPr lang="en-US" sz="3400" dirty="0" smtClean="0"/>
              <a:t>Small values of </a:t>
            </a:r>
            <a:r>
              <a:rPr lang="en-US" sz="3800" i="1" dirty="0" err="1" smtClean="0"/>
              <a:t>MIN_value</a:t>
            </a:r>
            <a:r>
              <a:rPr lang="en-US" sz="3800" i="1" dirty="0" smtClean="0"/>
              <a:t> </a:t>
            </a:r>
            <a:r>
              <a:rPr lang="en-US" sz="3400" dirty="0" smtClean="0"/>
              <a:t>lead to a conservative estimation by favoring a flatter curve, while larger values of </a:t>
            </a:r>
            <a:r>
              <a:rPr lang="en-US" sz="3400" i="1" dirty="0" smtClean="0"/>
              <a:t>MIN</a:t>
            </a:r>
            <a:r>
              <a:rPr lang="en-US" sz="3400" dirty="0" smtClean="0"/>
              <a:t> impose larger jumps when the existing dose levels are low. </a:t>
            </a:r>
          </a:p>
          <a:p>
            <a:endParaRPr lang="en-US" sz="3400" dirty="0" smtClean="0"/>
          </a:p>
          <a:p>
            <a:r>
              <a:rPr lang="en-US" sz="3400" dirty="0" smtClean="0"/>
              <a:t>Similarly,  </a:t>
            </a:r>
            <a:r>
              <a:rPr lang="en-US" sz="3400" i="1" dirty="0" err="1" smtClean="0"/>
              <a:t>MAX_value</a:t>
            </a:r>
            <a:r>
              <a:rPr lang="en-US" sz="3400" dirty="0" smtClean="0"/>
              <a:t> controls toxic dose levels by constraining the curve from increasing radically when high toxicity rates are observed. </a:t>
            </a:r>
          </a:p>
          <a:p>
            <a:pPr>
              <a:buNone/>
            </a:pPr>
            <a:endParaRPr lang="en-US" sz="3400" dirty="0" smtClean="0"/>
          </a:p>
          <a:p>
            <a:r>
              <a:rPr lang="en-US" sz="3400" dirty="0" smtClean="0"/>
              <a:t>The curve is between these bounds but the shape is not restricted by a model; only the observed toxicities at each dose, i.e.  both the numerator and denominator count for the structure of the curve.</a:t>
            </a:r>
          </a:p>
          <a:p>
            <a:endParaRPr lang="en-US" sz="3400" dirty="0" smtClean="0"/>
          </a:p>
          <a:p>
            <a:r>
              <a:rPr lang="en-US" dirty="0" smtClean="0"/>
              <a:t>Robust to the choice of MIN, MAX</a:t>
            </a:r>
          </a:p>
          <a:p>
            <a:pPr marL="1314450" lvl="2" indent="-514350"/>
            <a:r>
              <a:rPr lang="en-US" dirty="0" smtClean="0"/>
              <a:t>Fewer toxicities or pts then constrains matter</a:t>
            </a:r>
          </a:p>
          <a:p>
            <a:pPr marL="1314450" lvl="2" indent="-514350"/>
            <a:r>
              <a:rPr lang="en-US" dirty="0" smtClean="0"/>
              <a:t>Otherwise if available data are rich, constraints matter less</a:t>
            </a:r>
          </a:p>
          <a:p>
            <a:endParaRPr lang="en-US" sz="3400" dirty="0" smtClean="0"/>
          </a:p>
          <a:p>
            <a:endParaRPr lang="en-US" dirty="0" smtClean="0"/>
          </a:p>
          <a:p>
            <a:endParaRPr lang="en-US" dirty="0" smtClean="0"/>
          </a:p>
          <a:p>
            <a:endParaRPr lang="en-US" dirty="0"/>
          </a:p>
        </p:txBody>
      </p:sp>
      <p:sp>
        <p:nvSpPr>
          <p:cNvPr id="481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813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Simulations</a:t>
            </a:r>
            <a:endParaRPr lang="en-US" dirty="0"/>
          </a:p>
        </p:txBody>
      </p:sp>
      <p:sp>
        <p:nvSpPr>
          <p:cNvPr id="3" name="Content Placeholder 2"/>
          <p:cNvSpPr>
            <a:spLocks noGrp="1"/>
          </p:cNvSpPr>
          <p:nvPr>
            <p:ph idx="1"/>
          </p:nvPr>
        </p:nvSpPr>
        <p:spPr/>
        <p:txBody>
          <a:bodyPr>
            <a:normAutofit/>
          </a:bodyPr>
          <a:lstStyle/>
          <a:p>
            <a:r>
              <a:rPr lang="en-US" dirty="0" smtClean="0"/>
              <a:t>Simulated 1000 trials followed 3+3 design, testing 6, 5, 4 dose levels, target tox. rate=0.25</a:t>
            </a:r>
          </a:p>
          <a:p>
            <a:pPr>
              <a:buNone/>
            </a:pPr>
            <a:r>
              <a:rPr lang="en-US" dirty="0" smtClean="0"/>
              <a:t>Compared MTD by:</a:t>
            </a:r>
          </a:p>
          <a:p>
            <a:pPr marL="514350" indent="-514350">
              <a:buAutoNum type="arabicPeriod"/>
            </a:pPr>
            <a:r>
              <a:rPr lang="en-US" dirty="0" smtClean="0"/>
              <a:t>Standard Method (SM)</a:t>
            </a:r>
          </a:p>
          <a:p>
            <a:pPr marL="514350" indent="-514350">
              <a:buAutoNum type="arabicPeriod"/>
            </a:pPr>
            <a:r>
              <a:rPr lang="en-US" dirty="0" smtClean="0"/>
              <a:t>CRM- not weighted (LCRM – O’ Quigley, Shen 1996)</a:t>
            </a:r>
          </a:p>
          <a:p>
            <a:pPr marL="514350" indent="-514350">
              <a:buAutoNum type="arabicPeriod"/>
            </a:pPr>
            <a:r>
              <a:rPr lang="en-US" dirty="0" smtClean="0"/>
              <a:t>Retrospective CRM (CRM-w; O’ Quigley 2005)</a:t>
            </a:r>
          </a:p>
          <a:p>
            <a:pPr marL="514350" indent="-514350">
              <a:buAutoNum type="arabicPeriod"/>
            </a:pPr>
            <a:r>
              <a:rPr lang="en-US" dirty="0" smtClean="0"/>
              <a:t>CMLE (with various MIN/MAX)</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200" y="1066800"/>
          <a:ext cx="8077200" cy="5044440"/>
        </p:xfrm>
        <a:graphic>
          <a:graphicData uri="http://schemas.openxmlformats.org/drawingml/2006/table">
            <a:tbl>
              <a:tblPr/>
              <a:tblGrid>
                <a:gridCol w="1009650"/>
                <a:gridCol w="1009650"/>
                <a:gridCol w="1009650"/>
                <a:gridCol w="1009650"/>
                <a:gridCol w="1009650"/>
                <a:gridCol w="1009650"/>
                <a:gridCol w="1009650"/>
                <a:gridCol w="1009650"/>
              </a:tblGrid>
              <a:tr h="838200">
                <a:tc>
                  <a:txBody>
                    <a:bodyPr/>
                    <a:lstStyle/>
                    <a:p>
                      <a:pPr marL="0" marR="0">
                        <a:spcBef>
                          <a:spcPts val="0"/>
                        </a:spcBef>
                        <a:spcAft>
                          <a:spcPts val="0"/>
                        </a:spcAft>
                      </a:pPr>
                      <a:r>
                        <a:rPr lang="en-US" sz="2800" dirty="0" smtClean="0">
                          <a:latin typeface="Times New Roman"/>
                          <a:ea typeface="Times New Roman"/>
                        </a:rPr>
                        <a:t>Level</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38200">
                <a:tc>
                  <a:txBody>
                    <a:bodyPr/>
                    <a:lstStyle/>
                    <a:p>
                      <a:pPr marL="0" marR="0">
                        <a:spcBef>
                          <a:spcPts val="0"/>
                        </a:spcBef>
                        <a:spcAft>
                          <a:spcPts val="0"/>
                        </a:spcAft>
                      </a:pPr>
                      <a:r>
                        <a:rPr lang="en-US" sz="2800">
                          <a:latin typeface="Times New Roman"/>
                          <a:ea typeface="Times New Roman"/>
                        </a:rPr>
                        <a:t>True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latin typeface="Times New Roman"/>
                          <a:ea typeface="Times New Roman"/>
                        </a:rPr>
                        <a:t>.01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38200">
                <a:tc>
                  <a:txBody>
                    <a:bodyPr/>
                    <a:lstStyle/>
                    <a:p>
                      <a:pPr marL="0" marR="0">
                        <a:spcBef>
                          <a:spcPts val="0"/>
                        </a:spcBef>
                        <a:spcAft>
                          <a:spcPts val="0"/>
                        </a:spcAft>
                      </a:pPr>
                      <a:r>
                        <a:rPr lang="en-US" sz="2800">
                          <a:latin typeface="Times New Roman"/>
                          <a:ea typeface="Times New Roman"/>
                        </a:rPr>
                        <a:t>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latin typeface="Times New Roman"/>
                          <a:ea typeface="Times New Roman"/>
                        </a:rPr>
                        <a:t>&lt;1</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latin typeface="Times New Roman"/>
                          <a:ea typeface="Times New Roman"/>
                        </a:rPr>
                        <a:t>3</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latin typeface="Times New Roman"/>
                          <a:ea typeface="Times New Roman"/>
                        </a:rPr>
                        <a:t>10</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latin typeface="Times New Roman"/>
                          <a:ea typeface="Times New Roman"/>
                        </a:rPr>
                        <a:t>17</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latin typeface="Times New Roman"/>
                          <a:ea typeface="Times New Roman"/>
                        </a:rPr>
                        <a:t>22</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latin typeface="Times New Roman"/>
                          <a:ea typeface="Times New Roman"/>
                        </a:rPr>
                        <a:t>21</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dirty="0" smtClean="0">
                          <a:solidFill>
                            <a:srgbClr val="00B0F0"/>
                          </a:solidFill>
                          <a:latin typeface="Times New Roman"/>
                          <a:ea typeface="Times New Roman"/>
                        </a:rPr>
                        <a:t>26</a:t>
                      </a:r>
                      <a:endParaRPr lang="en-US" sz="2800" dirty="0">
                        <a:solidFill>
                          <a:srgbClr val="00B0F0"/>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200">
                <a:tc>
                  <a:txBody>
                    <a:bodyPr/>
                    <a:lstStyle/>
                    <a:p>
                      <a:pPr marL="0" marR="0">
                        <a:spcBef>
                          <a:spcPts val="0"/>
                        </a:spcBef>
                        <a:spcAft>
                          <a:spcPts val="0"/>
                        </a:spcAft>
                      </a:pPr>
                      <a:r>
                        <a:rPr lang="en-US" sz="2800">
                          <a:latin typeface="Times New Roman"/>
                          <a:ea typeface="Times New Roman"/>
                        </a:rPr>
                        <a:t>CRM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&lt;1</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3</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14</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27</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31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200">
                <a:tc>
                  <a:txBody>
                    <a:bodyPr/>
                    <a:lstStyle/>
                    <a:p>
                      <a:pPr marL="0" marR="0">
                        <a:spcBef>
                          <a:spcPts val="0"/>
                        </a:spcBef>
                        <a:spcAft>
                          <a:spcPts val="0"/>
                        </a:spcAft>
                      </a:pPr>
                      <a:r>
                        <a:rPr lang="en-US" sz="2800">
                          <a:latin typeface="Times New Roman"/>
                          <a:ea typeface="Times New Roman"/>
                        </a:rPr>
                        <a:t>CRM_w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14</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28</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29</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200">
                <a:tc>
                  <a:txBody>
                    <a:bodyPr/>
                    <a:lstStyle/>
                    <a:p>
                      <a:pPr marL="0" marR="0">
                        <a:spcBef>
                          <a:spcPts val="0"/>
                        </a:spcBef>
                        <a:spcAft>
                          <a:spcPts val="0"/>
                        </a:spcAft>
                      </a:pPr>
                      <a:r>
                        <a:rPr lang="en-US" sz="2800">
                          <a:latin typeface="Times New Roman"/>
                          <a:ea typeface="Times New Roman"/>
                        </a:rPr>
                        <a:t>New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27</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30</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Retrospective analysis of completed Phase I studies in order to recommend, possibly, a new MTD </a:t>
            </a:r>
          </a:p>
          <a:p>
            <a:pPr lvl="2"/>
            <a:r>
              <a:rPr lang="en-US" dirty="0" smtClean="0"/>
              <a:t>among existing/visited dose levels,</a:t>
            </a:r>
          </a:p>
          <a:p>
            <a:pPr lvl="2"/>
            <a:r>
              <a:rPr lang="en-US" dirty="0" smtClean="0"/>
              <a:t>between dose levels</a:t>
            </a:r>
          </a:p>
          <a:p>
            <a:pPr lvl="2">
              <a:buNone/>
            </a:pP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761993"/>
          <a:ext cx="8305800" cy="5334006"/>
        </p:xfrm>
        <a:graphic>
          <a:graphicData uri="http://schemas.openxmlformats.org/drawingml/2006/table">
            <a:tbl>
              <a:tblPr/>
              <a:tblGrid>
                <a:gridCol w="1038225"/>
                <a:gridCol w="1038225"/>
                <a:gridCol w="1038225"/>
                <a:gridCol w="1038225"/>
                <a:gridCol w="1038225"/>
                <a:gridCol w="1038225"/>
                <a:gridCol w="1038225"/>
                <a:gridCol w="1038225"/>
              </a:tblGrid>
              <a:tr h="889001">
                <a:tc>
                  <a:txBody>
                    <a:bodyPr/>
                    <a:lstStyle/>
                    <a:p>
                      <a:pPr marL="0" marR="0">
                        <a:spcBef>
                          <a:spcPts val="0"/>
                        </a:spcBef>
                        <a:spcAft>
                          <a:spcPts val="0"/>
                        </a:spcAft>
                      </a:pPr>
                      <a:r>
                        <a:rPr lang="en-US" sz="2800" dirty="0" smtClean="0">
                          <a:latin typeface="Times New Roman"/>
                          <a:ea typeface="Times New Roman"/>
                        </a:rPr>
                        <a:t>Level</a:t>
                      </a: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89001">
                <a:tc>
                  <a:txBody>
                    <a:bodyPr/>
                    <a:lstStyle/>
                    <a:p>
                      <a:pPr marL="0" marR="0">
                        <a:spcBef>
                          <a:spcPts val="0"/>
                        </a:spcBef>
                        <a:spcAft>
                          <a:spcPts val="0"/>
                        </a:spcAft>
                      </a:pPr>
                      <a:r>
                        <a:rPr lang="en-US" sz="2800">
                          <a:latin typeface="Times New Roman"/>
                          <a:ea typeface="Times New Roman"/>
                        </a:rPr>
                        <a:t>True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endParaRPr lang="en-US" sz="2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latin typeface="Times New Roman"/>
                          <a:ea typeface="Times New Roman"/>
                        </a:rPr>
                        <a:t>.05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latin typeface="Times New Roman"/>
                          <a:ea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89001">
                <a:tc>
                  <a:txBody>
                    <a:bodyPr/>
                    <a:lstStyle/>
                    <a:p>
                      <a:pPr marL="0" marR="0">
                        <a:spcBef>
                          <a:spcPts val="0"/>
                        </a:spcBef>
                        <a:spcAft>
                          <a:spcPts val="0"/>
                        </a:spcAft>
                      </a:pPr>
                      <a:r>
                        <a:rPr lang="en-US" sz="2800">
                          <a:latin typeface="Times New Roman"/>
                          <a:ea typeface="Times New Roman"/>
                        </a:rPr>
                        <a:t>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3</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9</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41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3</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9001">
                <a:tc>
                  <a:txBody>
                    <a:bodyPr/>
                    <a:lstStyle/>
                    <a:p>
                      <a:pPr marL="0" marR="0">
                        <a:spcBef>
                          <a:spcPts val="0"/>
                        </a:spcBef>
                        <a:spcAft>
                          <a:spcPts val="0"/>
                        </a:spcAft>
                      </a:pPr>
                      <a:r>
                        <a:rPr lang="en-US" sz="2800">
                          <a:latin typeface="Times New Roman"/>
                          <a:ea typeface="Times New Roman"/>
                        </a:rPr>
                        <a:t>CRM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22</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25</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9001">
                <a:tc>
                  <a:txBody>
                    <a:bodyPr/>
                    <a:lstStyle/>
                    <a:p>
                      <a:pPr marL="0" marR="0">
                        <a:spcBef>
                          <a:spcPts val="0"/>
                        </a:spcBef>
                        <a:spcAft>
                          <a:spcPts val="0"/>
                        </a:spcAft>
                      </a:pPr>
                      <a:r>
                        <a:rPr lang="en-US" sz="2800">
                          <a:latin typeface="Times New Roman"/>
                          <a:ea typeface="Times New Roman"/>
                        </a:rPr>
                        <a:t>CRM_w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27</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9001">
                <a:tc>
                  <a:txBody>
                    <a:bodyPr/>
                    <a:lstStyle/>
                    <a:p>
                      <a:pPr marL="0" marR="0">
                        <a:spcBef>
                          <a:spcPts val="0"/>
                        </a:spcBef>
                        <a:spcAft>
                          <a:spcPts val="0"/>
                        </a:spcAft>
                      </a:pPr>
                      <a:r>
                        <a:rPr lang="en-US" sz="2800">
                          <a:latin typeface="Times New Roman"/>
                          <a:ea typeface="Times New Roman"/>
                        </a:rPr>
                        <a:t>New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25</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4</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402" y="914400"/>
          <a:ext cx="7924800" cy="4980940"/>
        </p:xfrm>
        <a:graphic>
          <a:graphicData uri="http://schemas.openxmlformats.org/drawingml/2006/table">
            <a:tbl>
              <a:tblPr/>
              <a:tblGrid>
                <a:gridCol w="990600"/>
                <a:gridCol w="990600"/>
                <a:gridCol w="990600"/>
                <a:gridCol w="990600"/>
                <a:gridCol w="990600"/>
                <a:gridCol w="990600"/>
                <a:gridCol w="990600"/>
                <a:gridCol w="990600"/>
              </a:tblGrid>
              <a:tr h="825500">
                <a:tc>
                  <a:txBody>
                    <a:bodyPr/>
                    <a:lstStyle/>
                    <a:p>
                      <a:pPr marL="0" marR="0">
                        <a:spcBef>
                          <a:spcPts val="0"/>
                        </a:spcBef>
                        <a:spcAft>
                          <a:spcPts val="0"/>
                        </a:spcAft>
                      </a:pP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smtClean="0">
                          <a:solidFill>
                            <a:schemeClr val="tx1"/>
                          </a:solidFill>
                          <a:latin typeface="Times New Roman"/>
                          <a:ea typeface="Times New Roman"/>
                        </a:rPr>
                        <a:t>1</a:t>
                      </a: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smtClean="0">
                          <a:solidFill>
                            <a:schemeClr val="tx1"/>
                          </a:solidFill>
                          <a:latin typeface="Times New Roman"/>
                          <a:ea typeface="Times New Roman"/>
                        </a:rPr>
                        <a:t>NF</a:t>
                      </a: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25500">
                <a:tc>
                  <a:txBody>
                    <a:bodyPr/>
                    <a:lstStyle/>
                    <a:p>
                      <a:pPr marL="0" marR="0">
                        <a:spcBef>
                          <a:spcPts val="0"/>
                        </a:spcBef>
                        <a:spcAft>
                          <a:spcPts val="0"/>
                        </a:spcAft>
                      </a:pPr>
                      <a:r>
                        <a:rPr lang="en-US" sz="2800">
                          <a:solidFill>
                            <a:schemeClr val="tx1"/>
                          </a:solidFill>
                          <a:latin typeface="Times New Roman"/>
                          <a:ea typeface="Times New Roman"/>
                        </a:rPr>
                        <a:t>True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nSpc>
                          <a:spcPct val="115000"/>
                        </a:lnSpc>
                        <a:spcBef>
                          <a:spcPts val="0"/>
                        </a:spcBef>
                        <a:spcAft>
                          <a:spcPts val="0"/>
                        </a:spcAft>
                      </a:pPr>
                      <a:r>
                        <a:rPr lang="en-US" sz="2800" dirty="0">
                          <a:solidFill>
                            <a:srgbClr val="000000"/>
                          </a:solidFill>
                          <a:latin typeface="Calibri"/>
                          <a:ea typeface="Times New Roman"/>
                          <a:cs typeface="Times New Roman"/>
                        </a:rPr>
                        <a:t> </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0.05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0.10</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0.15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nSpc>
                          <a:spcPct val="115000"/>
                        </a:lnSpc>
                        <a:spcBef>
                          <a:spcPts val="0"/>
                        </a:spcBef>
                        <a:spcAft>
                          <a:spcPts val="0"/>
                        </a:spcAft>
                      </a:pPr>
                      <a:r>
                        <a:rPr lang="en-US" sz="2800">
                          <a:solidFill>
                            <a:srgbClr val="000000"/>
                          </a:solidFill>
                          <a:latin typeface="Calibri"/>
                          <a:ea typeface="Times New Roman"/>
                          <a:cs typeface="Times New Roman"/>
                        </a:rPr>
                        <a:t> </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25500">
                <a:tc>
                  <a:txBody>
                    <a:bodyPr/>
                    <a:lstStyle/>
                    <a:p>
                      <a:pPr marL="0" marR="0">
                        <a:spcBef>
                          <a:spcPts val="0"/>
                        </a:spcBef>
                        <a:spcAft>
                          <a:spcPts val="0"/>
                        </a:spcAft>
                      </a:pPr>
                      <a:r>
                        <a:rPr lang="en-US" sz="2800">
                          <a:latin typeface="Times New Roman"/>
                          <a:ea typeface="Times New Roman"/>
                        </a:rPr>
                        <a:t>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9</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B0F0"/>
                          </a:solidFill>
                          <a:latin typeface="Times New Roman"/>
                          <a:ea typeface="Times New Roman"/>
                          <a:cs typeface="Times New Roman"/>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a:solidFill>
                            <a:srgbClr val="000000"/>
                          </a:solidFill>
                          <a:latin typeface="Calibri"/>
                          <a:ea typeface="Times New Roman"/>
                          <a:cs typeface="Times New Roman"/>
                        </a:rPr>
                        <a:t> </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0">
                <a:tc>
                  <a:txBody>
                    <a:bodyPr/>
                    <a:lstStyle/>
                    <a:p>
                      <a:pPr marL="0" marR="0">
                        <a:spcBef>
                          <a:spcPts val="0"/>
                        </a:spcBef>
                        <a:spcAft>
                          <a:spcPts val="0"/>
                        </a:spcAft>
                      </a:pPr>
                      <a:r>
                        <a:rPr lang="en-US" sz="2800">
                          <a:latin typeface="Times New Roman"/>
                          <a:ea typeface="Times New Roman"/>
                        </a:rPr>
                        <a:t>CRM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B0F0"/>
                          </a:solidFill>
                          <a:latin typeface="Times New Roman"/>
                          <a:ea typeface="Times New Roman"/>
                          <a:cs typeface="Times New Roman"/>
                        </a:rPr>
                        <a:t>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B0F0"/>
                          </a:solidFill>
                          <a:latin typeface="Times New Roman"/>
                          <a:ea typeface="Times New Roman"/>
                          <a:cs typeface="Times New Roman"/>
                        </a:rPr>
                        <a:t>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3</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0">
                <a:tc>
                  <a:txBody>
                    <a:bodyPr/>
                    <a:lstStyle/>
                    <a:p>
                      <a:pPr marL="0" marR="0">
                        <a:spcBef>
                          <a:spcPts val="0"/>
                        </a:spcBef>
                        <a:spcAft>
                          <a:spcPts val="0"/>
                        </a:spcAft>
                      </a:pPr>
                      <a:r>
                        <a:rPr lang="en-US" sz="2800">
                          <a:latin typeface="Times New Roman"/>
                          <a:ea typeface="Times New Roman"/>
                        </a:rPr>
                        <a:t>CRM_w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25</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B0F0"/>
                          </a:solidFill>
                          <a:latin typeface="Times New Roman"/>
                          <a:ea typeface="Times New Roman"/>
                          <a:cs typeface="Times New Roman"/>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3</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0">
                <a:tc>
                  <a:txBody>
                    <a:bodyPr/>
                    <a:lstStyle/>
                    <a:p>
                      <a:pPr marL="0" marR="0">
                        <a:spcBef>
                          <a:spcPts val="0"/>
                        </a:spcBef>
                        <a:spcAft>
                          <a:spcPts val="0"/>
                        </a:spcAft>
                      </a:pPr>
                      <a:r>
                        <a:rPr lang="en-US" sz="2800">
                          <a:latin typeface="Times New Roman"/>
                          <a:ea typeface="Times New Roman"/>
                        </a:rPr>
                        <a:t>New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B0F0"/>
                          </a:solidFill>
                          <a:latin typeface="Times New Roman"/>
                          <a:ea typeface="Times New Roman"/>
                          <a:cs typeface="Times New Roman"/>
                        </a:rPr>
                        <a:t>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solidFill>
                            <a:srgbClr val="000000"/>
                          </a:solidFill>
                          <a:latin typeface="Calibri"/>
                          <a:ea typeface="Times New Roman"/>
                          <a:cs typeface="Times New Roman"/>
                        </a:rPr>
                        <a:t> </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33402" y="914400"/>
          <a:ext cx="7924800" cy="4980940"/>
        </p:xfrm>
        <a:graphic>
          <a:graphicData uri="http://schemas.openxmlformats.org/drawingml/2006/table">
            <a:tbl>
              <a:tblPr/>
              <a:tblGrid>
                <a:gridCol w="990600"/>
                <a:gridCol w="990600"/>
                <a:gridCol w="990600"/>
                <a:gridCol w="990600"/>
                <a:gridCol w="990600"/>
                <a:gridCol w="990600"/>
                <a:gridCol w="990600"/>
                <a:gridCol w="990600"/>
              </a:tblGrid>
              <a:tr h="825500">
                <a:tc>
                  <a:txBody>
                    <a:bodyPr/>
                    <a:lstStyle/>
                    <a:p>
                      <a:pPr marL="0" marR="0">
                        <a:spcBef>
                          <a:spcPts val="0"/>
                        </a:spcBef>
                        <a:spcAft>
                          <a:spcPts val="0"/>
                        </a:spcAft>
                      </a:pP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smtClean="0">
                          <a:solidFill>
                            <a:schemeClr val="tx1"/>
                          </a:solidFill>
                          <a:latin typeface="Times New Roman"/>
                          <a:ea typeface="Times New Roman"/>
                        </a:rPr>
                        <a:t>1</a:t>
                      </a: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smtClean="0">
                          <a:solidFill>
                            <a:schemeClr val="tx1"/>
                          </a:solidFill>
                          <a:latin typeface="Times New Roman"/>
                          <a:ea typeface="Times New Roman"/>
                        </a:rPr>
                        <a:t>NF</a:t>
                      </a: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25500">
                <a:tc>
                  <a:txBody>
                    <a:bodyPr/>
                    <a:lstStyle/>
                    <a:p>
                      <a:pPr marL="0" marR="0">
                        <a:spcBef>
                          <a:spcPts val="0"/>
                        </a:spcBef>
                        <a:spcAft>
                          <a:spcPts val="0"/>
                        </a:spcAft>
                      </a:pPr>
                      <a:r>
                        <a:rPr lang="en-US" sz="2800">
                          <a:solidFill>
                            <a:schemeClr val="tx1"/>
                          </a:solidFill>
                          <a:latin typeface="Times New Roman"/>
                          <a:ea typeface="Times New Roman"/>
                        </a:rPr>
                        <a:t>True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spcBef>
                          <a:spcPts val="0"/>
                        </a:spcBef>
                        <a:spcAft>
                          <a:spcPts val="0"/>
                        </a:spcAft>
                      </a:pPr>
                      <a:endParaRPr lang="en-US" sz="280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rgbClr val="00B0F0"/>
                          </a:solidFill>
                          <a:latin typeface="Times New Roman"/>
                          <a:ea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25500">
                <a:tc>
                  <a:txBody>
                    <a:bodyPr/>
                    <a:lstStyle/>
                    <a:p>
                      <a:pPr marL="0" marR="0">
                        <a:spcBef>
                          <a:spcPts val="0"/>
                        </a:spcBef>
                        <a:spcAft>
                          <a:spcPts val="0"/>
                        </a:spcAft>
                      </a:pPr>
                      <a:r>
                        <a:rPr lang="en-US" sz="2800">
                          <a:latin typeface="Times New Roman"/>
                          <a:ea typeface="Times New Roman"/>
                        </a:rPr>
                        <a:t>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0">
                <a:tc>
                  <a:txBody>
                    <a:bodyPr/>
                    <a:lstStyle/>
                    <a:p>
                      <a:pPr marL="0" marR="0">
                        <a:spcBef>
                          <a:spcPts val="0"/>
                        </a:spcBef>
                        <a:spcAft>
                          <a:spcPts val="0"/>
                        </a:spcAft>
                      </a:pPr>
                      <a:r>
                        <a:rPr lang="en-US" sz="2800">
                          <a:latin typeface="Times New Roman"/>
                          <a:ea typeface="Times New Roman"/>
                        </a:rPr>
                        <a:t>CRM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solidFill>
                            <a:schemeClr val="tx1"/>
                          </a:solidFill>
                          <a:latin typeface="Calibri"/>
                          <a:ea typeface="Times New Roman"/>
                          <a:cs typeface="Times New Roman"/>
                        </a:rPr>
                        <a:t> </a:t>
                      </a:r>
                      <a:endParaRPr lang="en-US" sz="2800" dirty="0">
                        <a:solidFill>
                          <a:schemeClr val="tx1"/>
                        </a:solidFill>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0">
                <a:tc>
                  <a:txBody>
                    <a:bodyPr/>
                    <a:lstStyle/>
                    <a:p>
                      <a:pPr marL="0" marR="0">
                        <a:spcBef>
                          <a:spcPts val="0"/>
                        </a:spcBef>
                        <a:spcAft>
                          <a:spcPts val="0"/>
                        </a:spcAft>
                      </a:pPr>
                      <a:r>
                        <a:rPr lang="en-US" sz="2800">
                          <a:latin typeface="Times New Roman"/>
                          <a:ea typeface="Times New Roman"/>
                        </a:rPr>
                        <a:t>CRM_w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&lt;1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500">
                <a:tc>
                  <a:txBody>
                    <a:bodyPr/>
                    <a:lstStyle/>
                    <a:p>
                      <a:pPr marL="0" marR="0">
                        <a:spcBef>
                          <a:spcPts val="0"/>
                        </a:spcBef>
                        <a:spcAft>
                          <a:spcPts val="0"/>
                        </a:spcAft>
                      </a:pPr>
                      <a:r>
                        <a:rPr lang="en-US" sz="2800">
                          <a:latin typeface="Times New Roman"/>
                          <a:ea typeface="Times New Roman"/>
                        </a:rPr>
                        <a:t>New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chemeClr val="tx1"/>
                          </a:solidFill>
                          <a:latin typeface="Times New Roman"/>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chemeClr val="tx1"/>
                          </a:solidFill>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143000" y="1066800"/>
          <a:ext cx="7620001" cy="4536440"/>
        </p:xfrm>
        <a:graphic>
          <a:graphicData uri="http://schemas.openxmlformats.org/drawingml/2006/table">
            <a:tbl>
              <a:tblPr/>
              <a:tblGrid>
                <a:gridCol w="1126435"/>
                <a:gridCol w="1126435"/>
                <a:gridCol w="1126435"/>
                <a:gridCol w="1126435"/>
                <a:gridCol w="1126435"/>
                <a:gridCol w="993913"/>
                <a:gridCol w="993913"/>
              </a:tblGrid>
              <a:tr h="736600">
                <a:tc>
                  <a:txBody>
                    <a:bodyPr/>
                    <a:lstStyle/>
                    <a:p>
                      <a:pPr marL="0" marR="0" algn="ctr">
                        <a:spcBef>
                          <a:spcPts val="0"/>
                        </a:spcBef>
                        <a:spcAft>
                          <a:spcPts val="0"/>
                        </a:spcAft>
                      </a:pP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b="1" dirty="0">
                          <a:solidFill>
                            <a:srgbClr val="00B0F0"/>
                          </a:solidFill>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smtClean="0">
                          <a:solidFill>
                            <a:schemeClr val="tx1"/>
                          </a:solidFill>
                          <a:latin typeface="Times New Roman"/>
                          <a:ea typeface="Times New Roman"/>
                        </a:rPr>
                        <a:t>NF</a:t>
                      </a: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36600">
                <a:tc>
                  <a:txBody>
                    <a:bodyPr/>
                    <a:lstStyle/>
                    <a:p>
                      <a:pPr marL="0" marR="0" algn="l">
                        <a:spcBef>
                          <a:spcPts val="0"/>
                        </a:spcBef>
                        <a:spcAft>
                          <a:spcPts val="0"/>
                        </a:spcAft>
                      </a:pPr>
                      <a:r>
                        <a:rPr lang="en-US" sz="2800" dirty="0">
                          <a:solidFill>
                            <a:schemeClr val="tx1"/>
                          </a:solidFill>
                          <a:latin typeface="Times New Roman"/>
                          <a:ea typeface="Times New Roman"/>
                        </a:rPr>
                        <a:t>True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0.15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b="1" dirty="0">
                          <a:solidFill>
                            <a:srgbClr val="00B0F0"/>
                          </a:solidFill>
                          <a:latin typeface="Times New Roman"/>
                          <a:ea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a:solidFill>
                            <a:schemeClr val="tx1"/>
                          </a:solidFill>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r>
                        <a:rPr lang="en-US" sz="2800" dirty="0">
                          <a:solidFill>
                            <a:schemeClr val="tx1"/>
                          </a:solidFill>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a:spcBef>
                          <a:spcPts val="0"/>
                        </a:spcBef>
                        <a:spcAft>
                          <a:spcPts val="0"/>
                        </a:spcAft>
                      </a:pPr>
                      <a:endParaRPr lang="en-US" sz="2800" dirty="0">
                        <a:solidFill>
                          <a:schemeClr val="tx1"/>
                        </a:solidFill>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36600">
                <a:tc>
                  <a:txBody>
                    <a:bodyPr/>
                    <a:lstStyle/>
                    <a:p>
                      <a:pPr marL="0" marR="0">
                        <a:spcBef>
                          <a:spcPts val="0"/>
                        </a:spcBef>
                        <a:spcAft>
                          <a:spcPts val="0"/>
                        </a:spcAft>
                      </a:pPr>
                      <a:r>
                        <a:rPr lang="en-US" sz="2800">
                          <a:latin typeface="Times New Roman"/>
                          <a:ea typeface="Times New Roman"/>
                        </a:rPr>
                        <a:t>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0000"/>
                          </a:solidFill>
                          <a:latin typeface="Times New Roman"/>
                          <a:ea typeface="Times New Roman"/>
                          <a:cs typeface="Times New Roman"/>
                        </a:rPr>
                        <a:t>15</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34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6</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6</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600">
                <a:tc>
                  <a:txBody>
                    <a:bodyPr/>
                    <a:lstStyle/>
                    <a:p>
                      <a:pPr marL="0" marR="0">
                        <a:spcBef>
                          <a:spcPts val="0"/>
                        </a:spcBef>
                        <a:spcAft>
                          <a:spcPts val="0"/>
                        </a:spcAft>
                      </a:pPr>
                      <a:r>
                        <a:rPr lang="en-US" sz="2800">
                          <a:latin typeface="Times New Roman"/>
                          <a:ea typeface="Times New Roman"/>
                        </a:rPr>
                        <a:t>CRM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9</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22</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10</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600">
                <a:tc>
                  <a:txBody>
                    <a:bodyPr/>
                    <a:lstStyle/>
                    <a:p>
                      <a:pPr marL="0" marR="0">
                        <a:spcBef>
                          <a:spcPts val="0"/>
                        </a:spcBef>
                        <a:spcAft>
                          <a:spcPts val="0"/>
                        </a:spcAft>
                      </a:pPr>
                      <a:r>
                        <a:rPr lang="en-US" sz="2800">
                          <a:latin typeface="Times New Roman"/>
                          <a:ea typeface="Times New Roman"/>
                        </a:rPr>
                        <a:t>CRM_w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10</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24</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23</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10</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&lt;1</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600">
                <a:tc>
                  <a:txBody>
                    <a:bodyPr/>
                    <a:lstStyle/>
                    <a:p>
                      <a:pPr marL="0" marR="0">
                        <a:spcBef>
                          <a:spcPts val="0"/>
                        </a:spcBef>
                        <a:spcAft>
                          <a:spcPts val="0"/>
                        </a:spcAft>
                      </a:pPr>
                      <a:r>
                        <a:rPr lang="en-US" sz="2800">
                          <a:latin typeface="Times New Roman"/>
                          <a:ea typeface="Times New Roman"/>
                        </a:rPr>
                        <a:t>New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9</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20</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dirty="0">
                          <a:solidFill>
                            <a:srgbClr val="00B0F0"/>
                          </a:solidFill>
                          <a:latin typeface="Times New Roman"/>
                          <a:ea typeface="Times New Roman"/>
                          <a:cs typeface="Times New Roman"/>
                        </a:rPr>
                        <a:t>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27</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800">
                          <a:solidFill>
                            <a:srgbClr val="000000"/>
                          </a:solidFill>
                          <a:latin typeface="Times New Roman"/>
                          <a:ea typeface="Times New Roman"/>
                          <a:cs typeface="Times New Roman"/>
                        </a:rPr>
                        <a:t>7</a:t>
                      </a:r>
                      <a:endParaRPr lang="en-US" sz="28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800" dirty="0">
                          <a:solidFill>
                            <a:srgbClr val="000000"/>
                          </a:solidFill>
                          <a:latin typeface="Calibri"/>
                          <a:ea typeface="Times New Roman"/>
                          <a:cs typeface="Times New Roman"/>
                        </a:rPr>
                        <a:t> </a:t>
                      </a:r>
                      <a:endParaRPr lang="en-US" sz="2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Simulations (not shown)</a:t>
            </a:r>
            <a:endParaRPr lang="en-US" dirty="0"/>
          </a:p>
        </p:txBody>
      </p:sp>
      <p:sp>
        <p:nvSpPr>
          <p:cNvPr id="5" name="Content Placeholder 4"/>
          <p:cNvSpPr>
            <a:spLocks noGrp="1"/>
          </p:cNvSpPr>
          <p:nvPr>
            <p:ph idx="1"/>
          </p:nvPr>
        </p:nvSpPr>
        <p:spPr/>
        <p:txBody>
          <a:bodyPr>
            <a:normAutofit fontScale="92500"/>
          </a:bodyPr>
          <a:lstStyle/>
          <a:p>
            <a:r>
              <a:rPr lang="en-US" dirty="0" smtClean="0"/>
              <a:t>Under true toxicity rates that violate the constraints in increments between adjacent dose levels</a:t>
            </a:r>
          </a:p>
          <a:p>
            <a:r>
              <a:rPr lang="en-US" dirty="0" smtClean="0"/>
              <a:t>Under modified 3+3 trials that expanded accrual at MTD. If ≤ 3 toxicities were observed out of 10, then the MTD remained the same. Otherwise, the method de-escalated and followed the 3+3 scheme by expanding a cohort to 6 patients until ≥ 2 DLTs out of 6 patients were observed.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b="1" dirty="0" smtClean="0"/>
              <a:t>99-083: </a:t>
            </a:r>
            <a:r>
              <a:rPr lang="en-US" sz="1800" dirty="0" smtClean="0"/>
              <a:t>pralatrexate in combination with paclitaxel or docetaxel in adv solid tumors, doses 80P+35D,100/35,120/35 (2,16),120/35 (1,15), 120/35 (1,8,15), 140/35 , </a:t>
            </a:r>
            <a:br>
              <a:rPr lang="en-US" sz="1800" dirty="0" smtClean="0"/>
            </a:br>
            <a:r>
              <a:rPr lang="en-US" sz="1800" dirty="0" smtClean="0"/>
              <a:t>MTD dose 4= 120 (1,15)</a:t>
            </a:r>
            <a:br>
              <a:rPr lang="en-US" sz="1800" dirty="0" smtClean="0"/>
            </a:br>
            <a:r>
              <a:rPr lang="en-US" sz="1800" dirty="0" smtClean="0"/>
              <a:t>other methods suggest dose 5, one level above MTD of the trial</a:t>
            </a:r>
            <a:endParaRPr lang="en-US" sz="1800" dirty="0"/>
          </a:p>
        </p:txBody>
      </p:sp>
      <p:pic>
        <p:nvPicPr>
          <p:cNvPr id="82946" name="Picture 2"/>
          <p:cNvPicPr>
            <a:picLocks noChangeAspect="1" noChangeArrowheads="1"/>
          </p:cNvPicPr>
          <p:nvPr/>
        </p:nvPicPr>
        <p:blipFill>
          <a:blip r:embed="rId3" cstate="print"/>
          <a:srcRect/>
          <a:stretch>
            <a:fillRect/>
          </a:stretch>
        </p:blipFill>
        <p:spPr bwMode="auto">
          <a:xfrm>
            <a:off x="990600" y="1295399"/>
            <a:ext cx="7315200" cy="53340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dirty="0" smtClean="0"/>
              <a:t>01-021 Phase I study of an oral histone deacetylase inhibitor, suberoylanilide</a:t>
            </a:r>
            <a:br>
              <a:rPr lang="en-US" sz="1400" dirty="0" smtClean="0"/>
            </a:br>
            <a:r>
              <a:rPr lang="en-US" sz="1400" dirty="0" smtClean="0"/>
              <a:t>hydroxamic acid, in patients with advanced cancer.</a:t>
            </a:r>
            <a:br>
              <a:rPr lang="en-US" sz="1400" dirty="0" smtClean="0"/>
            </a:br>
            <a:r>
              <a:rPr lang="en-US" sz="1400" dirty="0" smtClean="0"/>
              <a:t>Oral SAHA, 200, 400, 600 mg </a:t>
            </a:r>
            <a:r>
              <a:rPr lang="en-US" sz="1400" dirty="0" err="1" smtClean="0"/>
              <a:t>qd</a:t>
            </a:r>
            <a:r>
              <a:rPr lang="en-US" sz="1400" dirty="0" smtClean="0"/>
              <a:t> or 400 mg bid </a:t>
            </a:r>
            <a:br>
              <a:rPr lang="en-US" sz="1400" dirty="0" smtClean="0"/>
            </a:br>
            <a:r>
              <a:rPr lang="en-US" sz="1400" dirty="0" smtClean="0"/>
              <a:t>after amend 200, 300 mg bid for solid tumors; Methods suggest 600, trial suggests 400</a:t>
            </a:r>
            <a:endParaRPr lang="en-US" sz="1400" dirty="0"/>
          </a:p>
        </p:txBody>
      </p:sp>
      <p:pic>
        <p:nvPicPr>
          <p:cNvPr id="81922" name="Picture 2"/>
          <p:cNvPicPr>
            <a:picLocks noGrp="1" noChangeAspect="1" noChangeArrowheads="1"/>
          </p:cNvPicPr>
          <p:nvPr>
            <p:ph idx="1"/>
          </p:nvPr>
        </p:nvPicPr>
        <p:blipFill>
          <a:blip r:embed="rId3" cstate="print"/>
          <a:srcRect/>
          <a:stretch>
            <a:fillRect/>
          </a:stretch>
        </p:blipFill>
        <p:spPr bwMode="auto">
          <a:xfrm>
            <a:off x="-228600" y="1981200"/>
            <a:ext cx="4724400" cy="3733800"/>
          </a:xfrm>
          <a:prstGeom prst="rect">
            <a:avLst/>
          </a:prstGeom>
          <a:noFill/>
          <a:ln w="9525">
            <a:noFill/>
            <a:miter lim="800000"/>
            <a:headEnd/>
            <a:tailEnd/>
          </a:ln>
        </p:spPr>
      </p:pic>
      <p:pic>
        <p:nvPicPr>
          <p:cNvPr id="81923" name="Picture 3"/>
          <p:cNvPicPr>
            <a:picLocks noChangeAspect="1" noChangeArrowheads="1"/>
          </p:cNvPicPr>
          <p:nvPr/>
        </p:nvPicPr>
        <p:blipFill>
          <a:blip r:embed="rId4" cstate="print"/>
          <a:srcRect/>
          <a:stretch>
            <a:fillRect/>
          </a:stretch>
        </p:blipFill>
        <p:spPr bwMode="auto">
          <a:xfrm>
            <a:off x="4605258" y="2057400"/>
            <a:ext cx="4538741"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pPr algn="l"/>
            <a:r>
              <a:rPr lang="en-US" sz="1600" dirty="0" smtClean="0"/>
              <a:t>Phase I trial of the cyclin-dependent kinase inhibitor and protein kinase C</a:t>
            </a:r>
            <a:br>
              <a:rPr lang="en-US" sz="1600" dirty="0" smtClean="0"/>
            </a:br>
            <a:r>
              <a:rPr lang="en-US" sz="1600" dirty="0" smtClean="0"/>
              <a:t>inhibitor 7-hydroxystaurosporine in combination with Fluorouracil in patients</a:t>
            </a:r>
            <a:br>
              <a:rPr lang="en-US" sz="1600" dirty="0" smtClean="0"/>
            </a:br>
            <a:r>
              <a:rPr lang="en-US" sz="1600" dirty="0" smtClean="0"/>
              <a:t>with advanced solid tumors.</a:t>
            </a:r>
            <a:br>
              <a:rPr lang="en-US" sz="1600" dirty="0" smtClean="0"/>
            </a:br>
            <a:r>
              <a:rPr lang="en-US" sz="1600" dirty="0" smtClean="0"/>
              <a:t>Trial recommended 2600 which is the last dose</a:t>
            </a:r>
            <a:br>
              <a:rPr lang="en-US" sz="1600" dirty="0" smtClean="0"/>
            </a:br>
            <a:r>
              <a:rPr lang="en-US" sz="1600" dirty="0" smtClean="0"/>
              <a:t>CMLE recommends dose=7, </a:t>
            </a:r>
            <a:br>
              <a:rPr lang="en-US" sz="1600" dirty="0" smtClean="0"/>
            </a:br>
            <a:r>
              <a:rPr lang="en-US" sz="1600" dirty="0" smtClean="0"/>
              <a:t>retro-CRM recommends  4</a:t>
            </a:r>
            <a:r>
              <a:rPr lang="en-US" sz="1600" baseline="30000" dirty="0" smtClean="0"/>
              <a:t>th</a:t>
            </a:r>
            <a:r>
              <a:rPr lang="en-US" sz="1600" dirty="0" smtClean="0"/>
              <a:t>  level, not weighted  CRM recommends  5</a:t>
            </a:r>
            <a:r>
              <a:rPr lang="en-US" sz="1600" baseline="30000" dirty="0" smtClean="0"/>
              <a:t>th</a:t>
            </a:r>
            <a:r>
              <a:rPr lang="en-US" sz="1600" dirty="0" smtClean="0"/>
              <a:t> level</a:t>
            </a:r>
            <a:r>
              <a:rPr lang="en-US" dirty="0" smtClean="0"/>
              <a:t/>
            </a:r>
            <a:br>
              <a:rPr lang="en-US" dirty="0" smtClean="0"/>
            </a:br>
            <a:endParaRPr lang="en-US" dirty="0"/>
          </a:p>
        </p:txBody>
      </p:sp>
      <p:pic>
        <p:nvPicPr>
          <p:cNvPr id="80898" name="Picture 2"/>
          <p:cNvPicPr>
            <a:picLocks noGrp="1" noChangeAspect="1" noChangeArrowheads="1"/>
          </p:cNvPicPr>
          <p:nvPr>
            <p:ph idx="1"/>
          </p:nvPr>
        </p:nvPicPr>
        <p:blipFill>
          <a:blip r:embed="rId3" cstate="print"/>
          <a:srcRect/>
          <a:stretch>
            <a:fillRect/>
          </a:stretch>
        </p:blipFill>
        <p:spPr bwMode="auto">
          <a:xfrm>
            <a:off x="1676400" y="1650008"/>
            <a:ext cx="5791200" cy="4903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417" name="Object 17"/>
          <p:cNvGraphicFramePr>
            <a:graphicFrameLocks noChangeAspect="1"/>
          </p:cNvGraphicFramePr>
          <p:nvPr/>
        </p:nvGraphicFramePr>
        <p:xfrm>
          <a:off x="228600" y="2286000"/>
          <a:ext cx="12577763" cy="685800"/>
        </p:xfrm>
        <a:graphic>
          <a:graphicData uri="http://schemas.openxmlformats.org/presentationml/2006/ole">
            <p:oleObj spid="_x0000_s102417" name="Document" r:id="rId4" imgW="5940026" imgH="324640" progId="Word.Document.12">
              <p:embed/>
            </p:oleObj>
          </a:graphicData>
        </a:graphic>
      </p:graphicFrame>
      <p:graphicFrame>
        <p:nvGraphicFramePr>
          <p:cNvPr id="102418" name="Object 18"/>
          <p:cNvGraphicFramePr>
            <a:graphicFrameLocks noChangeAspect="1"/>
          </p:cNvGraphicFramePr>
          <p:nvPr/>
        </p:nvGraphicFramePr>
        <p:xfrm>
          <a:off x="304800" y="3124200"/>
          <a:ext cx="9104313" cy="739775"/>
        </p:xfrm>
        <a:graphic>
          <a:graphicData uri="http://schemas.openxmlformats.org/presentationml/2006/ole">
            <p:oleObj spid="_x0000_s102418" name="Document" r:id="rId5" imgW="5940026" imgH="327519" progId="Word.Document.12">
              <p:embed/>
            </p:oleObj>
          </a:graphicData>
        </a:graphic>
      </p:graphicFrame>
      <p:sp>
        <p:nvSpPr>
          <p:cNvPr id="10242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430" name="Object 30"/>
          <p:cNvGraphicFramePr>
            <a:graphicFrameLocks noChangeAspect="1"/>
          </p:cNvGraphicFramePr>
          <p:nvPr/>
        </p:nvGraphicFramePr>
        <p:xfrm>
          <a:off x="457200" y="4114800"/>
          <a:ext cx="7305616" cy="2514600"/>
        </p:xfrm>
        <a:graphic>
          <a:graphicData uri="http://schemas.openxmlformats.org/presentationml/2006/ole">
            <p:oleObj spid="_x0000_s102430" name="Document" r:id="rId6" imgW="5940026" imgH="2045017" progId="Word.Document.12">
              <p:embed/>
            </p:oleObj>
          </a:graphicData>
        </a:graphic>
      </p:graphicFrame>
      <p:sp>
        <p:nvSpPr>
          <p:cNvPr id="34" name="Title 33"/>
          <p:cNvSpPr>
            <a:spLocks noGrp="1"/>
          </p:cNvSpPr>
          <p:nvPr>
            <p:ph type="title"/>
          </p:nvPr>
        </p:nvSpPr>
        <p:spPr>
          <a:xfrm>
            <a:off x="457200" y="274638"/>
            <a:ext cx="8229600" cy="258762"/>
          </a:xfrm>
        </p:spPr>
        <p:txBody>
          <a:bodyPr>
            <a:normAutofit fontScale="90000"/>
          </a:bodyPr>
          <a:lstStyle/>
          <a:p>
            <a:r>
              <a:rPr lang="en-US" dirty="0" smtClean="0"/>
              <a:t>Confidence Intervals Estimation</a:t>
            </a:r>
            <a:endParaRPr lang="en-US" dirty="0"/>
          </a:p>
        </p:txBody>
      </p:sp>
      <p:sp>
        <p:nvSpPr>
          <p:cNvPr id="35" name="TextBox 34"/>
          <p:cNvSpPr txBox="1"/>
          <p:nvPr/>
        </p:nvSpPr>
        <p:spPr>
          <a:xfrm>
            <a:off x="228600" y="1447800"/>
            <a:ext cx="80772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Wilson CI (</a:t>
            </a:r>
            <a:r>
              <a:rPr lang="en-US" dirty="0" err="1" smtClean="0">
                <a:latin typeface="Times New Roman" pitchFamily="18" charset="0"/>
                <a:cs typeface="Times New Roman" pitchFamily="18" charset="0"/>
              </a:rPr>
              <a:t>Agresti</a:t>
            </a:r>
            <a:r>
              <a:rPr lang="en-US" dirty="0" smtClean="0">
                <a:latin typeface="Times New Roman" pitchFamily="18" charset="0"/>
                <a:cs typeface="Times New Roman" pitchFamily="18" charset="0"/>
              </a:rPr>
              <a:t>, 1998): upper confidence limit </a:t>
            </a:r>
            <a:r>
              <a:rPr lang="en-US" i="1" dirty="0" err="1" smtClean="0">
                <a:latin typeface="Times New Roman" pitchFamily="18" charset="0"/>
                <a:cs typeface="Times New Roman" pitchFamily="18" charset="0"/>
              </a:rPr>
              <a:t>u</a:t>
            </a:r>
            <a:r>
              <a:rPr lang="en-US" i="1"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for probability of toxicity </a:t>
            </a:r>
            <a:r>
              <a:rPr lang="en-US" i="1" dirty="0" smtClean="0">
                <a:latin typeface="Times New Roman" pitchFamily="18" charset="0"/>
                <a:cs typeface="Times New Roman" pitchFamily="18" charset="0"/>
              </a:rPr>
              <a:t>p</a:t>
            </a:r>
            <a:r>
              <a:rPr lang="en-US" i="1" baseline="-25000" dirty="0" smtClean="0">
                <a:latin typeface="Times New Roman" pitchFamily="18" charset="0"/>
                <a:cs typeface="Times New Roman" pitchFamily="18" charset="0"/>
              </a:rPr>
              <a:t>i</a:t>
            </a:r>
            <a:endParaRPr lang="en-US" i="1" baseline="-25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426" name="Object 2"/>
          <p:cNvGraphicFramePr>
            <a:graphicFrameLocks noChangeAspect="1"/>
          </p:cNvGraphicFramePr>
          <p:nvPr/>
        </p:nvGraphicFramePr>
        <p:xfrm>
          <a:off x="236538" y="757238"/>
          <a:ext cx="8545512" cy="4792662"/>
        </p:xfrm>
        <a:graphic>
          <a:graphicData uri="http://schemas.openxmlformats.org/presentationml/2006/ole">
            <p:oleObj spid="_x0000_s103426" name="Document" r:id="rId4" imgW="5940026" imgH="3328101" progId="Word.Documen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457200" y="1143000"/>
            <a:ext cx="8229600" cy="5715000"/>
          </a:xfrm>
        </p:spPr>
        <p:txBody>
          <a:bodyPr>
            <a:normAutofit/>
          </a:bodyPr>
          <a:lstStyle/>
          <a:p>
            <a:r>
              <a:rPr lang="en-US" dirty="0"/>
              <a:t>W</a:t>
            </a:r>
            <a:r>
              <a:rPr lang="en-US" dirty="0" smtClean="0"/>
              <a:t>hen tested levels are too low (safe), </a:t>
            </a:r>
            <a:r>
              <a:rPr lang="en-US" dirty="0" err="1" smtClean="0"/>
              <a:t>ie</a:t>
            </a:r>
            <a:r>
              <a:rPr lang="en-US" dirty="0" smtClean="0"/>
              <a:t> no activity</a:t>
            </a:r>
          </a:p>
          <a:p>
            <a:r>
              <a:rPr lang="en-US" dirty="0" smtClean="0"/>
              <a:t>Example for Extrapolation:</a:t>
            </a:r>
          </a:p>
          <a:p>
            <a:endParaRPr lang="en-US" dirty="0" smtClean="0"/>
          </a:p>
          <a:p>
            <a:pPr>
              <a:buNone/>
            </a:pPr>
            <a:endParaRPr lang="en-US" dirty="0"/>
          </a:p>
          <a:p>
            <a:r>
              <a:rPr lang="en-US" dirty="0" smtClean="0"/>
              <a:t>Example for Interpolation</a:t>
            </a:r>
          </a:p>
          <a:p>
            <a:pPr>
              <a:buNone/>
            </a:pPr>
            <a:endParaRPr lang="en-US" dirty="0" smtClean="0"/>
          </a:p>
          <a:p>
            <a:endParaRPr lang="en-US" dirty="0" smtClean="0"/>
          </a:p>
          <a:p>
            <a:endParaRPr lang="en-US" dirty="0"/>
          </a:p>
        </p:txBody>
      </p:sp>
      <p:graphicFrame>
        <p:nvGraphicFramePr>
          <p:cNvPr id="4" name="Table 3"/>
          <p:cNvGraphicFramePr>
            <a:graphicFrameLocks noGrp="1"/>
          </p:cNvGraphicFramePr>
          <p:nvPr/>
        </p:nvGraphicFramePr>
        <p:xfrm>
          <a:off x="457200" y="2819400"/>
          <a:ext cx="7162800" cy="1010920"/>
        </p:xfrm>
        <a:graphic>
          <a:graphicData uri="http://schemas.openxmlformats.org/drawingml/2006/table">
            <a:tbl>
              <a:tblPr firstRow="1" bandRow="1">
                <a:tableStyleId>{5C22544A-7EE6-4342-B048-85BDC9FD1C3A}</a:tableStyleId>
              </a:tblPr>
              <a:tblGrid>
                <a:gridCol w="1432560"/>
                <a:gridCol w="1432560"/>
                <a:gridCol w="1432560"/>
                <a:gridCol w="1432560"/>
                <a:gridCol w="1432560"/>
              </a:tblGrid>
              <a:tr h="370840">
                <a:tc>
                  <a:txBody>
                    <a:bodyPr/>
                    <a:lstStyle/>
                    <a:p>
                      <a:r>
                        <a:rPr lang="en-US" dirty="0" smtClean="0"/>
                        <a:t>Dose level</a:t>
                      </a:r>
                      <a:endParaRPr lang="en-US" dirty="0"/>
                    </a:p>
                  </a:txBody>
                  <a:tcPr/>
                </a:tc>
                <a:tc>
                  <a:txBody>
                    <a:bodyPr/>
                    <a:lstStyle/>
                    <a:p>
                      <a:r>
                        <a:rPr lang="en-US" baseline="0" dirty="0" smtClean="0"/>
                        <a:t> 30 mg/m2</a:t>
                      </a:r>
                      <a:endParaRPr lang="en-US" dirty="0"/>
                    </a:p>
                  </a:txBody>
                  <a:tcPr/>
                </a:tc>
                <a:tc>
                  <a:txBody>
                    <a:bodyPr/>
                    <a:lstStyle/>
                    <a:p>
                      <a:r>
                        <a:rPr lang="en-US" dirty="0" smtClean="0"/>
                        <a:t>60 mg/m2</a:t>
                      </a:r>
                      <a:endParaRPr lang="en-US" dirty="0"/>
                    </a:p>
                  </a:txBody>
                  <a:tcPr/>
                </a:tc>
                <a:tc>
                  <a:txBody>
                    <a:bodyPr/>
                    <a:lstStyle/>
                    <a:p>
                      <a:r>
                        <a:rPr lang="en-US" dirty="0" smtClean="0"/>
                        <a:t>120 mg/m2</a:t>
                      </a:r>
                      <a:endParaRPr lang="en-US" dirty="0"/>
                    </a:p>
                  </a:txBody>
                  <a:tcPr/>
                </a:tc>
                <a:tc>
                  <a:txBody>
                    <a:bodyPr/>
                    <a:lstStyle/>
                    <a:p>
                      <a:r>
                        <a:rPr lang="en-US" dirty="0" smtClean="0"/>
                        <a:t>200 mg/m2</a:t>
                      </a:r>
                      <a:endParaRPr lang="en-US" dirty="0"/>
                    </a:p>
                  </a:txBody>
                  <a:tcPr/>
                </a:tc>
              </a:tr>
              <a:tr h="370840">
                <a:tc>
                  <a:txBody>
                    <a:bodyPr/>
                    <a:lstStyle/>
                    <a:p>
                      <a:r>
                        <a:rPr lang="en-US" dirty="0" smtClean="0"/>
                        <a:t>DLT/ # patients</a:t>
                      </a:r>
                      <a:endParaRPr lang="en-US" dirty="0"/>
                    </a:p>
                  </a:txBody>
                  <a:tcPr/>
                </a:tc>
                <a:tc>
                  <a:txBody>
                    <a:bodyPr/>
                    <a:lstStyle/>
                    <a:p>
                      <a:r>
                        <a:rPr lang="en-US" dirty="0" smtClean="0"/>
                        <a:t>0/3</a:t>
                      </a:r>
                      <a:endParaRPr lang="en-US" dirty="0"/>
                    </a:p>
                  </a:txBody>
                  <a:tcPr/>
                </a:tc>
                <a:tc>
                  <a:txBody>
                    <a:bodyPr/>
                    <a:lstStyle/>
                    <a:p>
                      <a:r>
                        <a:rPr lang="en-US" dirty="0" smtClean="0"/>
                        <a:t>0/3</a:t>
                      </a:r>
                      <a:endParaRPr lang="en-US" dirty="0"/>
                    </a:p>
                  </a:txBody>
                  <a:tcPr/>
                </a:tc>
                <a:tc>
                  <a:txBody>
                    <a:bodyPr/>
                    <a:lstStyle/>
                    <a:p>
                      <a:r>
                        <a:rPr lang="en-US" dirty="0" smtClean="0"/>
                        <a:t>1/6</a:t>
                      </a:r>
                      <a:endParaRPr lang="en-US" dirty="0"/>
                    </a:p>
                  </a:txBody>
                  <a:tcPr/>
                </a:tc>
                <a:tc>
                  <a:txBody>
                    <a:bodyPr/>
                    <a:lstStyle/>
                    <a:p>
                      <a:r>
                        <a:rPr lang="en-US" dirty="0" smtClean="0"/>
                        <a:t>1/6</a:t>
                      </a:r>
                      <a:endParaRPr lang="en-US" dirty="0"/>
                    </a:p>
                  </a:txBody>
                  <a:tcPr/>
                </a:tc>
              </a:tr>
            </a:tbl>
          </a:graphicData>
        </a:graphic>
      </p:graphicFrame>
      <p:graphicFrame>
        <p:nvGraphicFramePr>
          <p:cNvPr id="6" name="Table 5"/>
          <p:cNvGraphicFramePr>
            <a:graphicFrameLocks noGrp="1"/>
          </p:cNvGraphicFramePr>
          <p:nvPr/>
        </p:nvGraphicFramePr>
        <p:xfrm>
          <a:off x="990600" y="4800600"/>
          <a:ext cx="6096000" cy="128016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r>
                        <a:rPr lang="en-US" dirty="0" smtClean="0"/>
                        <a:t>Dose level</a:t>
                      </a:r>
                      <a:endParaRPr lang="en-US" dirty="0"/>
                    </a:p>
                  </a:txBody>
                  <a:tcPr/>
                </a:tc>
                <a:tc>
                  <a:txBody>
                    <a:bodyPr/>
                    <a:lstStyle/>
                    <a:p>
                      <a:r>
                        <a:rPr lang="en-US" baseline="0" dirty="0" smtClean="0"/>
                        <a:t> 30 mg/m2</a:t>
                      </a:r>
                      <a:endParaRPr lang="en-US" dirty="0"/>
                    </a:p>
                  </a:txBody>
                  <a:tcPr/>
                </a:tc>
                <a:tc>
                  <a:txBody>
                    <a:bodyPr/>
                    <a:lstStyle/>
                    <a:p>
                      <a:r>
                        <a:rPr lang="en-US" dirty="0" smtClean="0"/>
                        <a:t>60 </a:t>
                      </a:r>
                    </a:p>
                    <a:p>
                      <a:r>
                        <a:rPr lang="en-US" dirty="0" smtClean="0"/>
                        <a:t>mg/m2</a:t>
                      </a:r>
                      <a:endParaRPr lang="en-US" dirty="0"/>
                    </a:p>
                  </a:txBody>
                  <a:tcPr/>
                </a:tc>
                <a:tc>
                  <a:txBody>
                    <a:bodyPr/>
                    <a:lstStyle/>
                    <a:p>
                      <a:r>
                        <a:rPr lang="en-US" dirty="0" smtClean="0"/>
                        <a:t>120 mg/m2</a:t>
                      </a:r>
                      <a:endParaRPr lang="en-US" dirty="0"/>
                    </a:p>
                  </a:txBody>
                  <a:tcPr/>
                </a:tc>
                <a:tc>
                  <a:txBody>
                    <a:bodyPr/>
                    <a:lstStyle/>
                    <a:p>
                      <a:r>
                        <a:rPr lang="en-US" dirty="0" smtClean="0"/>
                        <a:t>240</a:t>
                      </a:r>
                    </a:p>
                    <a:p>
                      <a:r>
                        <a:rPr lang="en-US" dirty="0" smtClean="0"/>
                        <a:t>mg/m2</a:t>
                      </a:r>
                      <a:endParaRPr lang="en-US" dirty="0"/>
                    </a:p>
                  </a:txBody>
                  <a:tcPr/>
                </a:tc>
              </a:tr>
              <a:tr h="370840">
                <a:tc>
                  <a:txBody>
                    <a:bodyPr/>
                    <a:lstStyle/>
                    <a:p>
                      <a:r>
                        <a:rPr lang="en-US" dirty="0" smtClean="0"/>
                        <a:t>DLT/ # patients</a:t>
                      </a:r>
                      <a:endParaRPr lang="en-US" dirty="0"/>
                    </a:p>
                  </a:txBody>
                  <a:tcPr/>
                </a:tc>
                <a:tc>
                  <a:txBody>
                    <a:bodyPr/>
                    <a:lstStyle/>
                    <a:p>
                      <a:r>
                        <a:rPr lang="en-US" dirty="0" smtClean="0"/>
                        <a:t>0/3</a:t>
                      </a:r>
                      <a:endParaRPr lang="en-US" dirty="0"/>
                    </a:p>
                  </a:txBody>
                  <a:tcPr/>
                </a:tc>
                <a:tc>
                  <a:txBody>
                    <a:bodyPr/>
                    <a:lstStyle/>
                    <a:p>
                      <a:r>
                        <a:rPr lang="en-US" dirty="0" smtClean="0"/>
                        <a:t>0/3</a:t>
                      </a:r>
                      <a:endParaRPr lang="en-US" dirty="0"/>
                    </a:p>
                  </a:txBody>
                  <a:tcPr/>
                </a:tc>
                <a:tc>
                  <a:txBody>
                    <a:bodyPr/>
                    <a:lstStyle/>
                    <a:p>
                      <a:r>
                        <a:rPr lang="en-US" dirty="0" smtClean="0"/>
                        <a:t>1/6</a:t>
                      </a:r>
                      <a:endParaRPr lang="en-US" dirty="0"/>
                    </a:p>
                  </a:txBody>
                  <a:tcPr/>
                </a:tc>
                <a:tc>
                  <a:txBody>
                    <a:bodyPr/>
                    <a:lstStyle/>
                    <a:p>
                      <a:r>
                        <a:rPr lang="en-US" dirty="0" smtClean="0"/>
                        <a:t>3/3</a:t>
                      </a:r>
                      <a:r>
                        <a:rPr lang="en-US" baseline="0" dirty="0" smtClean="0"/>
                        <a:t> or 2/2</a:t>
                      </a:r>
                      <a:endParaRPr lang="en-US" dirty="0"/>
                    </a:p>
                  </a:txBody>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Average Width of 95% CI </a:t>
            </a:r>
            <a:br>
              <a:rPr lang="en-US" dirty="0" smtClean="0"/>
            </a:br>
            <a:r>
              <a:rPr lang="en-US" dirty="0" smtClean="0"/>
              <a:t>across dose levels</a:t>
            </a:r>
            <a:endParaRPr lang="en-US" dirty="0"/>
          </a:p>
        </p:txBody>
      </p:sp>
      <p:pic>
        <p:nvPicPr>
          <p:cNvPr id="104451" name="Picture 3"/>
          <p:cNvPicPr>
            <a:picLocks noGrp="1" noChangeAspect="1" noChangeArrowheads="1"/>
          </p:cNvPicPr>
          <p:nvPr>
            <p:ph idx="1"/>
          </p:nvPr>
        </p:nvPicPr>
        <p:blipFill>
          <a:blip r:embed="rId2" cstate="print"/>
          <a:srcRect/>
          <a:stretch>
            <a:fillRect/>
          </a:stretch>
        </p:blipFill>
        <p:spPr bwMode="auto">
          <a:xfrm>
            <a:off x="0" y="1828800"/>
            <a:ext cx="10589475" cy="3075781"/>
          </a:xfrm>
          <a:prstGeom prst="rect">
            <a:avLst/>
          </a:prstGeom>
          <a:noFill/>
          <a:ln w="9525">
            <a:noFill/>
            <a:miter lim="800000"/>
            <a:headEnd/>
            <a:tailEnd/>
          </a:ln>
          <a:effectLst/>
        </p:spPr>
      </p:pic>
      <p:sp>
        <p:nvSpPr>
          <p:cNvPr id="6" name="TextBox 5"/>
          <p:cNvSpPr txBox="1"/>
          <p:nvPr/>
        </p:nvSpPr>
        <p:spPr>
          <a:xfrm>
            <a:off x="685800" y="4800600"/>
            <a:ext cx="6019800" cy="646331"/>
          </a:xfrm>
          <a:prstGeom prst="rect">
            <a:avLst/>
          </a:prstGeom>
          <a:noFill/>
        </p:spPr>
        <p:txBody>
          <a:bodyPr wrap="square" rtlCol="0">
            <a:spAutoFit/>
          </a:bodyPr>
          <a:lstStyle/>
          <a:p>
            <a:r>
              <a:rPr lang="en-US" dirty="0" smtClean="0"/>
              <a:t>All 95% CIs are conservative and have 99-100% coverage (across all dose levels) for all scenarios.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Confidence Intervals</a:t>
            </a:r>
            <a:endParaRPr lang="en-US" dirty="0"/>
          </a:p>
        </p:txBody>
      </p:sp>
      <p:pic>
        <p:nvPicPr>
          <p:cNvPr id="35842" name="Picture 2"/>
          <p:cNvPicPr>
            <a:picLocks noGrp="1" noChangeAspect="1" noChangeArrowheads="1"/>
          </p:cNvPicPr>
          <p:nvPr>
            <p:ph idx="1"/>
          </p:nvPr>
        </p:nvPicPr>
        <p:blipFill>
          <a:blip r:embed="rId3" cstate="print"/>
          <a:srcRect/>
          <a:stretch>
            <a:fillRect/>
          </a:stretch>
        </p:blipFill>
        <p:spPr bwMode="auto">
          <a:xfrm>
            <a:off x="914400" y="867898"/>
            <a:ext cx="6858000" cy="59901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Dose spacing – use of actual units</a:t>
            </a:r>
            <a:endParaRPr lang="en-US"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1219200" y="516402"/>
            <a:ext cx="5619851" cy="5609762"/>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600200"/>
          </a:xfrm>
        </p:spPr>
        <p:txBody>
          <a:bodyPr>
            <a:noAutofit/>
          </a:bodyPr>
          <a:lstStyle/>
          <a:p>
            <a:r>
              <a:rPr lang="en-US" sz="3600" dirty="0" smtClean="0"/>
              <a:t>Quality assessment of Phase I dose-finding cancer trials – </a:t>
            </a:r>
            <a:br>
              <a:rPr lang="en-US" sz="3600" dirty="0" smtClean="0"/>
            </a:br>
            <a:r>
              <a:rPr lang="en-US" sz="2400" dirty="0" smtClean="0"/>
              <a:t>checklist (Zohar, </a:t>
            </a:r>
            <a:r>
              <a:rPr lang="en-US" sz="2400" i="1" dirty="0" smtClean="0"/>
              <a:t>Clinical Trials </a:t>
            </a:r>
            <a:r>
              <a:rPr lang="en-US" sz="2400" dirty="0" smtClean="0"/>
              <a:t>2008)</a:t>
            </a:r>
            <a:endParaRPr lang="en-US" sz="24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97054" y="1600200"/>
            <a:ext cx="8880963" cy="5257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Conclusion</a:t>
            </a:r>
            <a:endParaRPr lang="en-US" dirty="0"/>
          </a:p>
        </p:txBody>
      </p:sp>
      <p:sp>
        <p:nvSpPr>
          <p:cNvPr id="3" name="Content Placeholder 2"/>
          <p:cNvSpPr>
            <a:spLocks noGrp="1"/>
          </p:cNvSpPr>
          <p:nvPr>
            <p:ph idx="1"/>
          </p:nvPr>
        </p:nvSpPr>
        <p:spPr>
          <a:xfrm>
            <a:off x="457200" y="1143000"/>
            <a:ext cx="8229600" cy="5410200"/>
          </a:xfrm>
        </p:spPr>
        <p:txBody>
          <a:bodyPr>
            <a:normAutofit fontScale="92500"/>
          </a:bodyPr>
          <a:lstStyle/>
          <a:p>
            <a:r>
              <a:rPr lang="en-US" dirty="0" err="1" smtClean="0"/>
              <a:t>Rogatko</a:t>
            </a:r>
            <a:r>
              <a:rPr lang="en-US" dirty="0" smtClean="0"/>
              <a:t> (JCO 2007) : phase I rarely follow the 3+3. They follow a 3+3 scheme with </a:t>
            </a:r>
            <a:r>
              <a:rPr lang="en-US" b="1" u="sng" dirty="0" smtClean="0"/>
              <a:t>“deviations”</a:t>
            </a:r>
          </a:p>
          <a:p>
            <a:r>
              <a:rPr lang="en-US" dirty="0" smtClean="0"/>
              <a:t>Since you deviate from the 3+3 you can’t assume that the statistical properties of 3+3 hold anymore. </a:t>
            </a:r>
          </a:p>
          <a:p>
            <a:r>
              <a:rPr lang="en-US" dirty="0" smtClean="0"/>
              <a:t>Not efficient use of data even if they followed 3+3</a:t>
            </a:r>
          </a:p>
          <a:p>
            <a:r>
              <a:rPr lang="en-US" dirty="0" smtClean="0"/>
              <a:t>The proposed analysis method can estimate a retrospective MTD by analyzing the data that you obtained from this deviated scheme/design.</a:t>
            </a:r>
          </a:p>
          <a:p>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a:t>
            </a:r>
            <a:endParaRPr lang="en-US" dirty="0"/>
          </a:p>
        </p:txBody>
      </p:sp>
      <p:sp>
        <p:nvSpPr>
          <p:cNvPr id="3" name="Content Placeholder 2"/>
          <p:cNvSpPr>
            <a:spLocks noGrp="1"/>
          </p:cNvSpPr>
          <p:nvPr>
            <p:ph idx="1"/>
          </p:nvPr>
        </p:nvSpPr>
        <p:spPr/>
        <p:txBody>
          <a:bodyPr/>
          <a:lstStyle/>
          <a:p>
            <a:pPr>
              <a:buNone/>
            </a:pPr>
            <a:r>
              <a:rPr lang="en-US" dirty="0" smtClean="0"/>
              <a:t>Thank you to:</a:t>
            </a:r>
          </a:p>
          <a:p>
            <a:r>
              <a:rPr lang="en-US" dirty="0" smtClean="0"/>
              <a:t>Elyn Riedel – data collection</a:t>
            </a:r>
          </a:p>
          <a:p>
            <a:r>
              <a:rPr lang="en-US" dirty="0" smtClean="0"/>
              <a:t>Dr. Spriggs and other PIs of studies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Cont.</a:t>
            </a:r>
            <a:endParaRPr lang="en-US" dirty="0"/>
          </a:p>
        </p:txBody>
      </p:sp>
      <p:sp>
        <p:nvSpPr>
          <p:cNvPr id="3" name="Content Placeholder 2"/>
          <p:cNvSpPr>
            <a:spLocks noGrp="1"/>
          </p:cNvSpPr>
          <p:nvPr>
            <p:ph idx="1"/>
          </p:nvPr>
        </p:nvSpPr>
        <p:spPr/>
        <p:txBody>
          <a:bodyPr/>
          <a:lstStyle/>
          <a:p>
            <a:pPr>
              <a:buNone/>
            </a:pPr>
            <a:r>
              <a:rPr lang="en-US" dirty="0" smtClean="0"/>
              <a:t>2. Switching from 3+3 to adaptive design, how can we use toxicity data up to this point to add additional levels?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Statistical Question of Interest</a:t>
            </a:r>
            <a:endParaRPr lang="en-US" dirty="0"/>
          </a:p>
        </p:txBody>
      </p:sp>
      <p:sp>
        <p:nvSpPr>
          <p:cNvPr id="3" name="Content Placeholder 2"/>
          <p:cNvSpPr>
            <a:spLocks noGrp="1"/>
          </p:cNvSpPr>
          <p:nvPr>
            <p:ph idx="1"/>
          </p:nvPr>
        </p:nvSpPr>
        <p:spPr/>
        <p:txBody>
          <a:bodyPr/>
          <a:lstStyle/>
          <a:p>
            <a:r>
              <a:rPr lang="en-US" dirty="0" smtClean="0"/>
              <a:t>If we can fit a curve to the existing trial/data then this curve can be used to interpolate or possibly extrapolate.</a:t>
            </a:r>
          </a:p>
          <a:p>
            <a:endParaRPr lang="en-US" dirty="0" smtClean="0"/>
          </a:p>
          <a:p>
            <a:r>
              <a:rPr lang="en-US" dirty="0" smtClean="0"/>
              <a:t>Dose-toxicity curve?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Available statistical methods for estimating the dose-response curve </a:t>
            </a:r>
            <a:endParaRPr lang="en-US" dirty="0"/>
          </a:p>
        </p:txBody>
      </p:sp>
      <p:sp>
        <p:nvSpPr>
          <p:cNvPr id="3" name="Content Placeholder 2"/>
          <p:cNvSpPr>
            <a:spLocks noGrp="1"/>
          </p:cNvSpPr>
          <p:nvPr>
            <p:ph idx="1"/>
          </p:nvPr>
        </p:nvSpPr>
        <p:spPr>
          <a:xfrm>
            <a:off x="457200" y="1600200"/>
            <a:ext cx="3962400" cy="3581400"/>
          </a:xfrm>
        </p:spPr>
        <p:txBody>
          <a:bodyPr>
            <a:normAutofit fontScale="77500" lnSpcReduction="20000"/>
          </a:bodyPr>
          <a:lstStyle/>
          <a:p>
            <a:r>
              <a:rPr lang="en-US" dirty="0" smtClean="0"/>
              <a:t>Parametric: </a:t>
            </a:r>
          </a:p>
          <a:p>
            <a:pPr>
              <a:buNone/>
            </a:pPr>
            <a:r>
              <a:rPr lang="en-US" dirty="0" smtClean="0"/>
              <a:t>    probit or logit (Prentice 1976; He, 2006) sigmoid (</a:t>
            </a:r>
            <a:r>
              <a:rPr lang="en-US" dirty="0" err="1" smtClean="0"/>
              <a:t>Schmoyer</a:t>
            </a:r>
            <a:r>
              <a:rPr lang="en-US" dirty="0" smtClean="0"/>
              <a:t> 1984)</a:t>
            </a:r>
          </a:p>
          <a:p>
            <a:r>
              <a:rPr lang="en-US" dirty="0" smtClean="0"/>
              <a:t>Non-parametric: isotonic regression (</a:t>
            </a:r>
            <a:r>
              <a:rPr lang="en-US" dirty="0" err="1" smtClean="0"/>
              <a:t>Stylianou</a:t>
            </a:r>
            <a:r>
              <a:rPr lang="en-US" dirty="0" smtClean="0"/>
              <a:t>, 2003)</a:t>
            </a:r>
          </a:p>
          <a:p>
            <a:r>
              <a:rPr lang="en-US" dirty="0" smtClean="0"/>
              <a:t>Semi-parametric: </a:t>
            </a:r>
            <a:r>
              <a:rPr lang="en-US" dirty="0" err="1" smtClean="0"/>
              <a:t>splines</a:t>
            </a:r>
            <a:r>
              <a:rPr lang="en-US" dirty="0" smtClean="0"/>
              <a:t> or kernels (Kong 2006; </a:t>
            </a:r>
            <a:r>
              <a:rPr lang="en-US" dirty="0" err="1" smtClean="0"/>
              <a:t>Staniswalis</a:t>
            </a:r>
            <a:r>
              <a:rPr lang="en-US" dirty="0" smtClean="0"/>
              <a:t> 1988)</a:t>
            </a:r>
          </a:p>
          <a:p>
            <a:endParaRPr lang="en-US" dirty="0" smtClean="0"/>
          </a:p>
          <a:p>
            <a:endParaRPr lang="en-US" dirty="0" smtClean="0"/>
          </a:p>
          <a:p>
            <a:pPr>
              <a:buNone/>
            </a:pPr>
            <a:endParaRPr lang="en-US" dirty="0" smtClean="0"/>
          </a:p>
          <a:p>
            <a:endParaRPr lang="en-US" dirty="0"/>
          </a:p>
        </p:txBody>
      </p:sp>
      <p:pic>
        <p:nvPicPr>
          <p:cNvPr id="4" name="Picture 2"/>
          <p:cNvPicPr>
            <a:picLocks noChangeAspect="1" noChangeArrowheads="1"/>
          </p:cNvPicPr>
          <p:nvPr/>
        </p:nvPicPr>
        <p:blipFill>
          <a:blip r:embed="rId3" cstate="print"/>
          <a:srcRect/>
          <a:stretch>
            <a:fillRect/>
          </a:stretch>
        </p:blipFill>
        <p:spPr bwMode="auto">
          <a:xfrm>
            <a:off x="4800600" y="1828800"/>
            <a:ext cx="3648074" cy="3641536"/>
          </a:xfrm>
          <a:prstGeom prst="rect">
            <a:avLst/>
          </a:prstGeom>
          <a:noFill/>
          <a:ln w="9525">
            <a:noFill/>
            <a:miter lim="800000"/>
            <a:headEnd/>
            <a:tailEnd/>
          </a:ln>
          <a:effectLst/>
        </p:spPr>
      </p:pic>
      <p:sp>
        <p:nvSpPr>
          <p:cNvPr id="5" name="TextBox 4"/>
          <p:cNvSpPr txBox="1"/>
          <p:nvPr/>
        </p:nvSpPr>
        <p:spPr>
          <a:xfrm>
            <a:off x="0" y="5486400"/>
            <a:ext cx="8839200" cy="1384995"/>
          </a:xfrm>
          <a:prstGeom prst="rect">
            <a:avLst/>
          </a:prstGeom>
          <a:noFill/>
        </p:spPr>
        <p:txBody>
          <a:bodyPr wrap="square" rtlCol="0">
            <a:spAutoFit/>
          </a:bodyPr>
          <a:lstStyle/>
          <a:p>
            <a:pPr marL="514350" indent="-514350">
              <a:buNone/>
            </a:pPr>
            <a:r>
              <a:rPr lang="en-US" sz="2800" b="1" dirty="0" smtClean="0"/>
              <a:t>PROBLEM: </a:t>
            </a:r>
          </a:p>
          <a:p>
            <a:pPr marL="514350" indent="-514350">
              <a:buNone/>
            </a:pPr>
            <a:r>
              <a:rPr lang="en-US" sz="2800" b="1" dirty="0" smtClean="0"/>
              <a:t>small sample size, 0 tox. at many dose levels;</a:t>
            </a:r>
          </a:p>
          <a:p>
            <a:pPr marL="514350" indent="-514350">
              <a:buNone/>
            </a:pPr>
            <a:r>
              <a:rPr lang="en-US" sz="2800" b="1" dirty="0" smtClean="0"/>
              <a:t> model assumptions; change point from concave to convex</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normAutofit/>
          </a:bodyPr>
          <a:lstStyle/>
          <a:p>
            <a:r>
              <a:rPr lang="en-US" dirty="0" smtClean="0"/>
              <a:t>Can we use the Continual Reassessment Method (CRM) retrospectively? </a:t>
            </a:r>
          </a:p>
          <a:p>
            <a:endParaRPr lang="en-US" dirty="0" smtClean="0"/>
          </a:p>
          <a:p>
            <a:r>
              <a:rPr lang="en-US" dirty="0" smtClean="0"/>
              <a:t>CRM uses toxicity data  accumulated on all pts and updates a model that assigns the next  patient to a dose that is closest to the target toxicity rate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ctr">
              <a:buNone/>
            </a:pPr>
            <a:r>
              <a:rPr lang="en-US" dirty="0" smtClean="0"/>
              <a:t>CRM and </a:t>
            </a:r>
          </a:p>
          <a:p>
            <a:pPr algn="ctr">
              <a:buNone/>
            </a:pPr>
            <a:endParaRPr lang="en-US" dirty="0" smtClean="0"/>
          </a:p>
          <a:p>
            <a:pPr algn="ctr">
              <a:buNone/>
            </a:pPr>
            <a:r>
              <a:rPr lang="en-US" dirty="0" smtClean="0"/>
              <a:t>retrospective CRM  (retro-CRM)</a:t>
            </a:r>
          </a:p>
          <a:p>
            <a:pPr algn="ctr">
              <a:buNone/>
            </a:pPr>
            <a:endParaRPr lang="en-US" dirty="0" smtClean="0"/>
          </a:p>
          <a:p>
            <a:pPr algn="ctr">
              <a:buNone/>
            </a:pPr>
            <a:r>
              <a:rPr lang="en-US" dirty="0" smtClean="0"/>
              <a:t>are not the same.</a:t>
            </a:r>
          </a:p>
          <a:p>
            <a:pPr algn="ctr">
              <a:buNone/>
            </a:pPr>
            <a:endParaRPr lang="en-US" dirty="0" smtClean="0"/>
          </a:p>
          <a:p>
            <a:pPr algn="ctr">
              <a:buNone/>
            </a:pPr>
            <a:r>
              <a:rPr lang="en-US" dirty="0" smtClean="0">
                <a:solidFill>
                  <a:srgbClr val="FF0000"/>
                </a:solidFill>
              </a:rPr>
              <a:t>Design  (CRM)</a:t>
            </a:r>
          </a:p>
          <a:p>
            <a:pPr algn="ctr">
              <a:buNone/>
            </a:pPr>
            <a:r>
              <a:rPr lang="en-US" dirty="0" smtClean="0">
                <a:solidFill>
                  <a:srgbClr val="FF0000"/>
                </a:solidFill>
              </a:rPr>
              <a:t>vs </a:t>
            </a:r>
          </a:p>
          <a:p>
            <a:pPr algn="ctr">
              <a:buNone/>
            </a:pPr>
            <a:r>
              <a:rPr lang="en-US" dirty="0" smtClean="0">
                <a:solidFill>
                  <a:srgbClr val="FF0000"/>
                </a:solidFill>
              </a:rPr>
              <a:t>Analysis (retro-CRM)</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
            </a:r>
            <a:br>
              <a:rPr lang="en-US" sz="3100" dirty="0" smtClean="0"/>
            </a:br>
            <a:r>
              <a:rPr lang="en-US" sz="3100" dirty="0" smtClean="0"/>
              <a:t>Can we use CRM retrospectively?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715000"/>
          </a:xfrm>
        </p:spPr>
        <p:txBody>
          <a:bodyPr>
            <a:normAutofit/>
          </a:bodyPr>
          <a:lstStyle/>
          <a:p>
            <a:pPr algn="ctr">
              <a:buNone/>
            </a:pPr>
            <a:r>
              <a:rPr lang="en-US" dirty="0" smtClean="0"/>
              <a:t>O’ Quigley (2005) NO</a:t>
            </a:r>
          </a:p>
          <a:p>
            <a:r>
              <a:rPr lang="en-US" dirty="0" smtClean="0"/>
              <a:t>You had already followed another design so you can’t analyze the data assuming they were collected under the CRM scheme. </a:t>
            </a:r>
          </a:p>
          <a:p>
            <a:endParaRPr lang="en-US" dirty="0" smtClean="0"/>
          </a:p>
          <a:p>
            <a:r>
              <a:rPr lang="en-US" dirty="0" smtClean="0"/>
              <a:t>Solution: if you weight the information obtained from toxicities at each dose, then you can use  the retro-CRM methodology that accounts for the fact that CRM would have allocated pts/doses differently.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1107</TotalTime>
  <Words>1379</Words>
  <Application>Microsoft Office PowerPoint</Application>
  <PresentationFormat>On-screen Show (4:3)</PresentationFormat>
  <Paragraphs>388</Paragraphs>
  <Slides>35</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Office Theme</vt:lpstr>
      <vt:lpstr>Document</vt:lpstr>
      <vt:lpstr>Estimating the dose-toxicity curve from completed Phase I studies</vt:lpstr>
      <vt:lpstr>Motivation</vt:lpstr>
      <vt:lpstr>Example</vt:lpstr>
      <vt:lpstr>Motivation Cont.</vt:lpstr>
      <vt:lpstr>Statistical Question of Interest</vt:lpstr>
      <vt:lpstr>Available statistical methods for estimating the dose-response curve </vt:lpstr>
      <vt:lpstr>Literature Review</vt:lpstr>
      <vt:lpstr>Slide 8</vt:lpstr>
      <vt:lpstr> Can we use CRM retrospectively?  </vt:lpstr>
      <vt:lpstr>Slide 10</vt:lpstr>
      <vt:lpstr>Slide 11</vt:lpstr>
      <vt:lpstr>Slide 12</vt:lpstr>
      <vt:lpstr>Objective</vt:lpstr>
      <vt:lpstr>Slide 14</vt:lpstr>
      <vt:lpstr>Constrained Maximum Likelihood CMLE</vt:lpstr>
      <vt:lpstr>  Challenge: how to select MIN, MAX ?   5 levels, MIN=target rate at MTD/5=0.25/5=0.05 MAX=1/4=0.25 </vt:lpstr>
      <vt:lpstr>Constrained MLE</vt:lpstr>
      <vt:lpstr>Simulations</vt:lpstr>
      <vt:lpstr>Slide 19</vt:lpstr>
      <vt:lpstr>Slide 20</vt:lpstr>
      <vt:lpstr>Slide 21</vt:lpstr>
      <vt:lpstr>Slide 22</vt:lpstr>
      <vt:lpstr>Slide 23</vt:lpstr>
      <vt:lpstr>Additional Simulations (not shown)</vt:lpstr>
      <vt:lpstr>99-083: pralatrexate in combination with paclitaxel or docetaxel in adv solid tumors, doses 80P+35D,100/35,120/35 (2,16),120/35 (1,15), 120/35 (1,8,15), 140/35 ,  MTD dose 4= 120 (1,15) other methods suggest dose 5, one level above MTD of the trial</vt:lpstr>
      <vt:lpstr>01-021 Phase I study of an oral histone deacetylase inhibitor, suberoylanilide hydroxamic acid, in patients with advanced cancer. Oral SAHA, 200, 400, 600 mg qd or 400 mg bid  after amend 200, 300 mg bid for solid tumors; Methods suggest 600, trial suggests 400</vt:lpstr>
      <vt:lpstr>Phase I trial of the cyclin-dependent kinase inhibitor and protein kinase C inhibitor 7-hydroxystaurosporine in combination with Fluorouracil in patients with advanced solid tumors. Trial recommended 2600 which is the last dose CMLE recommends dose=7,  retro-CRM recommends  4th  level, not weighted  CRM recommends  5th level </vt:lpstr>
      <vt:lpstr>Confidence Intervals Estimation</vt:lpstr>
      <vt:lpstr>Slide 29</vt:lpstr>
      <vt:lpstr>Average Width of 95% CI  across dose levels</vt:lpstr>
      <vt:lpstr>Confidence Intervals</vt:lpstr>
      <vt:lpstr>Dose spacing – use of actual units</vt:lpstr>
      <vt:lpstr>Quality assessment of Phase I dose-finding cancer trials –  checklist (Zohar, Clinical Trials 2008)</vt:lpstr>
      <vt:lpstr>Conclusion</vt:lpstr>
      <vt:lpstr>Acknowledgements</vt:lpstr>
    </vt:vector>
  </TitlesOfParts>
  <Company>MSKCC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Estimating the dose-toxicity curve from completed Phase I studies</dc:title>
  <dc:creator>iasonosa</dc:creator>
  <cp:lastModifiedBy>gunhousn</cp:lastModifiedBy>
  <cp:revision>117</cp:revision>
  <dcterms:created xsi:type="dcterms:W3CDTF">2009-03-18T19:19:22Z</dcterms:created>
  <dcterms:modified xsi:type="dcterms:W3CDTF">2011-11-01T16:39:51Z</dcterms:modified>
</cp:coreProperties>
</file>